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30"/>
  </p:notesMasterIdLst>
  <p:sldIdLst>
    <p:sldId id="349" r:id="rId5"/>
    <p:sldId id="310" r:id="rId6"/>
    <p:sldId id="301" r:id="rId7"/>
    <p:sldId id="302" r:id="rId8"/>
    <p:sldId id="303" r:id="rId9"/>
    <p:sldId id="308" r:id="rId10"/>
    <p:sldId id="300" r:id="rId11"/>
    <p:sldId id="306" r:id="rId12"/>
    <p:sldId id="307" r:id="rId13"/>
    <p:sldId id="309" r:id="rId14"/>
    <p:sldId id="280" r:id="rId15"/>
    <p:sldId id="282" r:id="rId16"/>
    <p:sldId id="285" r:id="rId17"/>
    <p:sldId id="299" r:id="rId18"/>
    <p:sldId id="278" r:id="rId19"/>
    <p:sldId id="291" r:id="rId20"/>
    <p:sldId id="274" r:id="rId21"/>
    <p:sldId id="279" r:id="rId22"/>
    <p:sldId id="262" r:id="rId23"/>
    <p:sldId id="266" r:id="rId24"/>
    <p:sldId id="348" r:id="rId25"/>
    <p:sldId id="270" r:id="rId26"/>
    <p:sldId id="267" r:id="rId27"/>
    <p:sldId id="269" r:id="rId28"/>
    <p:sldId id="271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Raleway" pitchFamily="2" charset="77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4" roundtripDataSignature="AMtx7mgOCuaQXGvSyD0LiS8oX+0Q3MpN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D02"/>
    <a:srgbClr val="487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EB9FE7-6BDB-420C-9131-224EA951E5C0}" v="217" dt="2024-04-06T06:53:57.4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74" autoAdjust="0"/>
    <p:restoredTop sz="92784" autoAdjust="0"/>
  </p:normalViewPr>
  <p:slideViewPr>
    <p:cSldViewPr snapToGrid="0" snapToObjects="1">
      <p:cViewPr varScale="1">
        <p:scale>
          <a:sx n="109" d="100"/>
          <a:sy n="109" d="100"/>
        </p:scale>
        <p:origin x="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10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104" Type="http://customschemas.google.com/relationships/presentationmetadata" Target="meta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07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10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10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5798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2058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8626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1703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1603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2312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5923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2816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965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5675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9805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8203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6116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2168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2233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106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86" name="Google Shape;86;p1" descr="Afbeelding met tekst, persoon, massa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4432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1" descr="Afbeelding met Rechthoek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2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1"/>
          <p:cNvSpPr txBox="1">
            <a:spLocks noGrp="1"/>
          </p:cNvSpPr>
          <p:nvPr>
            <p:ph type="title"/>
          </p:nvPr>
        </p:nvSpPr>
        <p:spPr>
          <a:xfrm>
            <a:off x="152400" y="365125"/>
            <a:ext cx="112014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</a:pPr>
            <a:r>
              <a:rPr lang="nl-NL" b="1" dirty="0">
                <a:latin typeface="Raleway"/>
                <a:ea typeface="Raleway"/>
                <a:cs typeface="Raleway"/>
                <a:sym typeface="Raleway"/>
              </a:rPr>
              <a:t>Voorbeeld Routeschema</a:t>
            </a:r>
            <a:endParaRPr dirty="0"/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30017811-B0E9-3F0D-843E-10788A9EAB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619937"/>
              </p:ext>
            </p:extLst>
          </p:nvPr>
        </p:nvGraphicFramePr>
        <p:xfrm>
          <a:off x="152400" y="1790700"/>
          <a:ext cx="11919856" cy="37313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72702">
                  <a:extLst>
                    <a:ext uri="{9D8B030D-6E8A-4147-A177-3AD203B41FA5}">
                      <a16:colId xmlns:a16="http://schemas.microsoft.com/office/drawing/2014/main" val="4070179114"/>
                    </a:ext>
                  </a:extLst>
                </a:gridCol>
                <a:gridCol w="404986">
                  <a:extLst>
                    <a:ext uri="{9D8B030D-6E8A-4147-A177-3AD203B41FA5}">
                      <a16:colId xmlns:a16="http://schemas.microsoft.com/office/drawing/2014/main" val="1914345198"/>
                    </a:ext>
                  </a:extLst>
                </a:gridCol>
                <a:gridCol w="1870682">
                  <a:extLst>
                    <a:ext uri="{9D8B030D-6E8A-4147-A177-3AD203B41FA5}">
                      <a16:colId xmlns:a16="http://schemas.microsoft.com/office/drawing/2014/main" val="1025079557"/>
                    </a:ext>
                  </a:extLst>
                </a:gridCol>
                <a:gridCol w="606555">
                  <a:extLst>
                    <a:ext uri="{9D8B030D-6E8A-4147-A177-3AD203B41FA5}">
                      <a16:colId xmlns:a16="http://schemas.microsoft.com/office/drawing/2014/main" val="2514502963"/>
                    </a:ext>
                  </a:extLst>
                </a:gridCol>
                <a:gridCol w="537313">
                  <a:extLst>
                    <a:ext uri="{9D8B030D-6E8A-4147-A177-3AD203B41FA5}">
                      <a16:colId xmlns:a16="http://schemas.microsoft.com/office/drawing/2014/main" val="199445179"/>
                    </a:ext>
                  </a:extLst>
                </a:gridCol>
                <a:gridCol w="694691">
                  <a:extLst>
                    <a:ext uri="{9D8B030D-6E8A-4147-A177-3AD203B41FA5}">
                      <a16:colId xmlns:a16="http://schemas.microsoft.com/office/drawing/2014/main" val="2075253473"/>
                    </a:ext>
                  </a:extLst>
                </a:gridCol>
                <a:gridCol w="747561">
                  <a:extLst>
                    <a:ext uri="{9D8B030D-6E8A-4147-A177-3AD203B41FA5}">
                      <a16:colId xmlns:a16="http://schemas.microsoft.com/office/drawing/2014/main" val="2851871979"/>
                    </a:ext>
                  </a:extLst>
                </a:gridCol>
                <a:gridCol w="747561">
                  <a:extLst>
                    <a:ext uri="{9D8B030D-6E8A-4147-A177-3AD203B41FA5}">
                      <a16:colId xmlns:a16="http://schemas.microsoft.com/office/drawing/2014/main" val="759745571"/>
                    </a:ext>
                  </a:extLst>
                </a:gridCol>
                <a:gridCol w="747561">
                  <a:extLst>
                    <a:ext uri="{9D8B030D-6E8A-4147-A177-3AD203B41FA5}">
                      <a16:colId xmlns:a16="http://schemas.microsoft.com/office/drawing/2014/main" val="224759574"/>
                    </a:ext>
                  </a:extLst>
                </a:gridCol>
                <a:gridCol w="747561">
                  <a:extLst>
                    <a:ext uri="{9D8B030D-6E8A-4147-A177-3AD203B41FA5}">
                      <a16:colId xmlns:a16="http://schemas.microsoft.com/office/drawing/2014/main" val="3533769764"/>
                    </a:ext>
                  </a:extLst>
                </a:gridCol>
                <a:gridCol w="747561">
                  <a:extLst>
                    <a:ext uri="{9D8B030D-6E8A-4147-A177-3AD203B41FA5}">
                      <a16:colId xmlns:a16="http://schemas.microsoft.com/office/drawing/2014/main" val="560501855"/>
                    </a:ext>
                  </a:extLst>
                </a:gridCol>
                <a:gridCol w="747561">
                  <a:extLst>
                    <a:ext uri="{9D8B030D-6E8A-4147-A177-3AD203B41FA5}">
                      <a16:colId xmlns:a16="http://schemas.microsoft.com/office/drawing/2014/main" val="3034828078"/>
                    </a:ext>
                  </a:extLst>
                </a:gridCol>
                <a:gridCol w="747561">
                  <a:extLst>
                    <a:ext uri="{9D8B030D-6E8A-4147-A177-3AD203B41FA5}">
                      <a16:colId xmlns:a16="http://schemas.microsoft.com/office/drawing/2014/main" val="887959281"/>
                    </a:ext>
                  </a:extLst>
                </a:gridCol>
              </a:tblGrid>
              <a:tr h="292838">
                <a:tc gridSpan="3">
                  <a:txBody>
                    <a:bodyPr/>
                    <a:lstStyle/>
                    <a:p>
                      <a:pPr marL="84138" indent="0" algn="l" fontAlgn="ctr"/>
                      <a:r>
                        <a:rPr lang="nl-NL" sz="1600" b="1" u="none" strike="noStrike" dirty="0">
                          <a:effectLst/>
                          <a:latin typeface="Raleway" pitchFamily="2" charset="0"/>
                        </a:rPr>
                        <a:t>Routeschema HomeRide 2024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D0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1" u="none" strike="noStrike" dirty="0">
                          <a:effectLst/>
                          <a:latin typeface="Raleway" pitchFamily="2" charset="0"/>
                        </a:rPr>
                        <a:t>Aankomst</a:t>
                      </a:r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D0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1" u="none" strike="noStrike" dirty="0">
                          <a:effectLst/>
                          <a:latin typeface="Raleway" pitchFamily="2" charset="0"/>
                        </a:rPr>
                        <a:t>Pauze</a:t>
                      </a:r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D0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1" u="none" strike="noStrike">
                          <a:effectLst/>
                          <a:latin typeface="Raleway" pitchFamily="2" charset="0"/>
                        </a:rPr>
                        <a:t>Vertrek</a:t>
                      </a:r>
                      <a:endParaRPr lang="nl-NL" sz="800" b="1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D0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1" u="none" strike="noStrike" dirty="0">
                          <a:effectLst/>
                          <a:latin typeface="Raleway" pitchFamily="2" charset="0"/>
                        </a:rPr>
                        <a:t>Vroegste vertrektijd </a:t>
                      </a:r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D0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1" u="none" strike="noStrike">
                          <a:effectLst/>
                          <a:latin typeface="Raleway" pitchFamily="2" charset="0"/>
                        </a:rPr>
                        <a:t>Uiterlijke vertrektijd </a:t>
                      </a:r>
                      <a:endParaRPr lang="nl-NL" sz="800" b="1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D0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1" u="none" strike="noStrike" dirty="0">
                          <a:effectLst/>
                          <a:latin typeface="Raleway" pitchFamily="2" charset="0"/>
                        </a:rPr>
                        <a:t>Catering</a:t>
                      </a:r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D0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1" u="none" strike="noStrike" dirty="0">
                          <a:effectLst/>
                          <a:latin typeface="Raleway" pitchFamily="2" charset="0"/>
                        </a:rPr>
                        <a:t>Aanvulling snackpakket</a:t>
                      </a:r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D0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1" u="none" strike="noStrike" dirty="0">
                          <a:effectLst/>
                          <a:latin typeface="Raleway" pitchFamily="2" charset="0"/>
                        </a:rPr>
                        <a:t>Toiletten</a:t>
                      </a:r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D0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1" u="none" strike="noStrike" dirty="0">
                          <a:effectLst/>
                          <a:latin typeface="Raleway" pitchFamily="2" charset="0"/>
                        </a:rPr>
                        <a:t>Douches</a:t>
                      </a:r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D0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1" u="none" strike="noStrike" dirty="0">
                          <a:effectLst/>
                          <a:latin typeface="Raleway" pitchFamily="2" charset="0"/>
                        </a:rPr>
                        <a:t>Slaapruimte</a:t>
                      </a:r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D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341558"/>
                  </a:ext>
                </a:extLst>
              </a:tr>
              <a:tr h="131900">
                <a:tc>
                  <a:txBody>
                    <a:bodyPr/>
                    <a:lstStyle/>
                    <a:p>
                      <a:pPr marL="84138" lvl="2" indent="0" algn="l" fontAlgn="b"/>
                      <a:r>
                        <a:rPr lang="nl-NL" sz="800" b="1" u="none" strike="noStrike" dirty="0">
                          <a:effectLst/>
                          <a:latin typeface="Raleway" pitchFamily="2" charset="0"/>
                        </a:rPr>
                        <a:t>Start </a:t>
                      </a:r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Openingstijden locatie: 11:00 - 14:00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>
                          <a:effectLst/>
                          <a:latin typeface="Raleway" pitchFamily="2" charset="0"/>
                        </a:rPr>
                        <a:t>13:00</a:t>
                      </a:r>
                      <a:endParaRPr lang="nl-NL" sz="8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13:00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13:30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Koffie/Thee zoetigheid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X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01899"/>
                  </a:ext>
                </a:extLst>
              </a:tr>
              <a:tr h="131900">
                <a:tc>
                  <a:txBody>
                    <a:bodyPr/>
                    <a:lstStyle/>
                    <a:p>
                      <a:pPr marL="84138" lvl="2" indent="0" algn="l" fontAlgn="b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Sportcentrum Papendal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112123"/>
                  </a:ext>
                </a:extLst>
              </a:tr>
              <a:tr h="131900">
                <a:tc>
                  <a:txBody>
                    <a:bodyPr/>
                    <a:lstStyle/>
                    <a:p>
                      <a:pPr marL="84138" lvl="2" indent="0" algn="l" fontAlgn="b"/>
                      <a:r>
                        <a:rPr lang="fi-FI" sz="800" u="none" strike="noStrike" dirty="0">
                          <a:effectLst/>
                          <a:latin typeface="Raleway" pitchFamily="2" charset="0"/>
                        </a:rPr>
                        <a:t>Papendallaan 9, 6816 VD Arnhem</a:t>
                      </a:r>
                      <a:endParaRPr lang="fi-FI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033369"/>
                  </a:ext>
                </a:extLst>
              </a:tr>
              <a:tr h="131900">
                <a:tc>
                  <a:txBody>
                    <a:bodyPr/>
                    <a:lstStyle/>
                    <a:p>
                      <a:pPr marL="84138" lvl="2" indent="0" algn="l" fontAlgn="b">
                        <a:tabLst>
                          <a:tab pos="84138" algn="l"/>
                        </a:tabLst>
                      </a:pPr>
                      <a:r>
                        <a:rPr lang="nl-NL" sz="800" b="1" u="none" strike="noStrike" dirty="0">
                          <a:effectLst/>
                          <a:latin typeface="Raleway" pitchFamily="2" charset="0"/>
                        </a:rPr>
                        <a:t>Checkpoint 1</a:t>
                      </a:r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78 km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Openingstijden locatie: 14:30 - 18:45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00:30:00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nl-NL" sz="8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Lichte snack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>
                          <a:effectLst/>
                          <a:latin typeface="Raleway" pitchFamily="2" charset="0"/>
                        </a:rPr>
                        <a:t>Chips</a:t>
                      </a:r>
                      <a:endParaRPr lang="nl-NL" sz="8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X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>
                          <a:effectLst/>
                          <a:latin typeface="Raleway" pitchFamily="2" charset="0"/>
                        </a:rPr>
                        <a:t>X</a:t>
                      </a:r>
                      <a:endParaRPr lang="nl-NL" sz="8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58290"/>
                  </a:ext>
                </a:extLst>
              </a:tr>
              <a:tr h="131900">
                <a:tc>
                  <a:txBody>
                    <a:bodyPr/>
                    <a:lstStyle/>
                    <a:p>
                      <a:pPr marL="84138" lvl="2" indent="0" algn="l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SC Woezik</a:t>
                      </a:r>
                      <a:endParaRPr lang="nl-NL" sz="800" b="0" i="0" u="none" strike="noStrike" dirty="0">
                        <a:solidFill>
                          <a:srgbClr val="1F1F1F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834747"/>
                  </a:ext>
                </a:extLst>
              </a:tr>
              <a:tr h="131900">
                <a:tc>
                  <a:txBody>
                    <a:bodyPr/>
                    <a:lstStyle/>
                    <a:p>
                      <a:pPr marL="84138" lvl="2" indent="0" algn="l" fontAlgn="ctr"/>
                      <a:r>
                        <a:rPr lang="de-DE" sz="800" u="none" strike="noStrike" dirty="0">
                          <a:effectLst/>
                          <a:latin typeface="Raleway" pitchFamily="2" charset="0"/>
                        </a:rPr>
                        <a:t>Suikerbergseweg 6, 6604 AE Wijchen</a:t>
                      </a:r>
                      <a:endParaRPr lang="de-DE" sz="800" b="0" i="0" u="none" strike="noStrike" dirty="0">
                        <a:solidFill>
                          <a:srgbClr val="1F1F1F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073071"/>
                  </a:ext>
                </a:extLst>
              </a:tr>
              <a:tr h="131900">
                <a:tc>
                  <a:txBody>
                    <a:bodyPr/>
                    <a:lstStyle/>
                    <a:p>
                      <a:pPr marL="84138" lvl="2" indent="0" algn="l" fontAlgn="b"/>
                      <a:r>
                        <a:rPr lang="nl-NL" sz="800" b="1" u="none" strike="noStrike" dirty="0">
                          <a:effectLst/>
                          <a:latin typeface="Raleway" pitchFamily="2" charset="0"/>
                        </a:rPr>
                        <a:t>Checkpoint 2</a:t>
                      </a:r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156 km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Openingstijden locatie: 17:30 - 23:00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00:30:00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Warme pastamaaltijd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>
                          <a:effectLst/>
                          <a:latin typeface="Raleway" pitchFamily="2" charset="0"/>
                        </a:rPr>
                        <a:t>Energy-repen</a:t>
                      </a:r>
                      <a:endParaRPr lang="nl-NL" sz="8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X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>
                          <a:effectLst/>
                          <a:latin typeface="Raleway" pitchFamily="2" charset="0"/>
                        </a:rPr>
                        <a:t>X</a:t>
                      </a:r>
                      <a:endParaRPr lang="nl-NL" sz="8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954108"/>
                  </a:ext>
                </a:extLst>
              </a:tr>
              <a:tr h="131900">
                <a:tc>
                  <a:txBody>
                    <a:bodyPr/>
                    <a:lstStyle/>
                    <a:p>
                      <a:pPr marL="84138" lvl="2" indent="0" algn="l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FC Eindhoven</a:t>
                      </a:r>
                      <a:endParaRPr lang="nl-NL" sz="800" b="0" i="0" u="none" strike="noStrike" dirty="0">
                        <a:solidFill>
                          <a:srgbClr val="1F1F1F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588535"/>
                  </a:ext>
                </a:extLst>
              </a:tr>
              <a:tr h="131900">
                <a:tc>
                  <a:txBody>
                    <a:bodyPr/>
                    <a:lstStyle/>
                    <a:p>
                      <a:pPr marL="84138" lvl="2" indent="0" algn="l" fontAlgn="b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Charles Roelslaan 1, 5644 HX Eindhoven</a:t>
                      </a:r>
                      <a:endParaRPr lang="nl-NL" sz="800" b="0" i="0" u="none" strike="noStrike" dirty="0">
                        <a:solidFill>
                          <a:srgbClr val="1F1F1F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671303"/>
                  </a:ext>
                </a:extLst>
              </a:tr>
              <a:tr h="131900">
                <a:tc>
                  <a:txBody>
                    <a:bodyPr/>
                    <a:lstStyle/>
                    <a:p>
                      <a:pPr marL="84138" lvl="2" indent="0" algn="l" fontAlgn="b"/>
                      <a:r>
                        <a:rPr lang="nl-NL" sz="800" b="1" u="none" strike="noStrike" dirty="0">
                          <a:effectLst/>
                          <a:latin typeface="Raleway" pitchFamily="2" charset="0"/>
                        </a:rPr>
                        <a:t>Checkpoint 3</a:t>
                      </a:r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265 km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Openingstijden locatie: 21:45 - 05:00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02:00:00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Soep+broodje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Bananen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X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X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X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200165"/>
                  </a:ext>
                </a:extLst>
              </a:tr>
              <a:tr h="131900">
                <a:tc>
                  <a:txBody>
                    <a:bodyPr/>
                    <a:lstStyle/>
                    <a:p>
                      <a:pPr marL="84138" lvl="2" indent="0" algn="l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Sportcentrum Papendrecht</a:t>
                      </a:r>
                      <a:endParaRPr lang="nl-NL" sz="800" b="0" i="0" u="none" strike="noStrike" dirty="0">
                        <a:solidFill>
                          <a:srgbClr val="1F1F1F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9136660"/>
                  </a:ext>
                </a:extLst>
              </a:tr>
              <a:tr h="131900">
                <a:tc>
                  <a:txBody>
                    <a:bodyPr/>
                    <a:lstStyle/>
                    <a:p>
                      <a:pPr marL="84138" lvl="2" indent="0" algn="l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Burgemeester Keijzerweg 110, 3353 CV Papendrecht</a:t>
                      </a:r>
                      <a:endParaRPr lang="nl-NL" sz="800" b="0" i="0" u="none" strike="noStrike" dirty="0">
                        <a:solidFill>
                          <a:srgbClr val="1F1F1F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414860"/>
                  </a:ext>
                </a:extLst>
              </a:tr>
              <a:tr h="131900">
                <a:tc>
                  <a:txBody>
                    <a:bodyPr/>
                    <a:lstStyle/>
                    <a:p>
                      <a:pPr marL="84138" lvl="2" indent="0" algn="l" fontAlgn="b"/>
                      <a:r>
                        <a:rPr lang="nl-NL" sz="800" b="1" u="none" strike="noStrike" dirty="0">
                          <a:effectLst/>
                          <a:latin typeface="Raleway" pitchFamily="2" charset="0"/>
                        </a:rPr>
                        <a:t>Checkpoint 4</a:t>
                      </a:r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328 km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Openingstijden locatie: 01:15 - 08:30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02:00:00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Lichte ontbijtsnack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Candybars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X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X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X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747147"/>
                  </a:ext>
                </a:extLst>
              </a:tr>
              <a:tr h="131900">
                <a:tc>
                  <a:txBody>
                    <a:bodyPr/>
                    <a:lstStyle/>
                    <a:p>
                      <a:pPr marL="84138" lvl="2" indent="0" algn="l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De Vechtsebanen</a:t>
                      </a:r>
                      <a:endParaRPr lang="nl-NL" sz="800" b="0" i="0" u="none" strike="noStrike" dirty="0">
                        <a:solidFill>
                          <a:srgbClr val="1F1F1F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52649"/>
                  </a:ext>
                </a:extLst>
              </a:tr>
              <a:tr h="131900">
                <a:tc>
                  <a:txBody>
                    <a:bodyPr/>
                    <a:lstStyle/>
                    <a:p>
                      <a:pPr marL="84138" lvl="2" indent="0" algn="l" fontAlgn="b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Mississippidreef 151 3565 CE Utrecht</a:t>
                      </a:r>
                      <a:endParaRPr lang="nl-NL" sz="800" b="0" i="0" u="none" strike="noStrike" dirty="0">
                        <a:solidFill>
                          <a:srgbClr val="1F1F1F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04921"/>
                  </a:ext>
                </a:extLst>
              </a:tr>
              <a:tr h="131900">
                <a:tc>
                  <a:txBody>
                    <a:bodyPr/>
                    <a:lstStyle/>
                    <a:p>
                      <a:pPr marL="84138" lvl="2" indent="0" algn="l" fontAlgn="b"/>
                      <a:r>
                        <a:rPr lang="nl-NL" sz="800" b="1" u="none" strike="noStrike" dirty="0">
                          <a:effectLst/>
                          <a:latin typeface="Raleway" pitchFamily="2" charset="0"/>
                        </a:rPr>
                        <a:t>Checkpoint 5 </a:t>
                      </a:r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423 km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Openingstijden locatie: 06:45 - 13:45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00:30:00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>
                          <a:effectLst/>
                          <a:latin typeface="Raleway" pitchFamily="2" charset="0"/>
                        </a:rPr>
                        <a:t>Ontbijt</a:t>
                      </a:r>
                      <a:endParaRPr lang="nl-NL" sz="8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Zoetigheid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X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>
                          <a:effectLst/>
                          <a:latin typeface="Raleway" pitchFamily="2" charset="0"/>
                        </a:rPr>
                        <a:t>X</a:t>
                      </a:r>
                      <a:endParaRPr lang="nl-NL" sz="8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328452"/>
                  </a:ext>
                </a:extLst>
              </a:tr>
              <a:tr h="131900">
                <a:tc>
                  <a:txBody>
                    <a:bodyPr/>
                    <a:lstStyle/>
                    <a:p>
                      <a:pPr marL="84138" lvl="2" indent="0" algn="l" fontAlgn="b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Sportcentrum De Scheg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666280"/>
                  </a:ext>
                </a:extLst>
              </a:tr>
              <a:tr h="131900">
                <a:tc>
                  <a:txBody>
                    <a:bodyPr/>
                    <a:lstStyle/>
                    <a:p>
                      <a:pPr marL="84138" lvl="2" indent="0" algn="l" fontAlgn="b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Piet Van Donkplein 1, 7422 LW Deventer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457187"/>
                  </a:ext>
                </a:extLst>
              </a:tr>
              <a:tr h="131900">
                <a:tc>
                  <a:txBody>
                    <a:bodyPr/>
                    <a:lstStyle/>
                    <a:p>
                      <a:pPr marL="84138" lvl="2" indent="0" algn="l" fontAlgn="b"/>
                      <a:r>
                        <a:rPr lang="nl-NL" sz="800" b="1" u="none" strike="noStrike" dirty="0">
                          <a:effectLst/>
                          <a:latin typeface="Raleway" pitchFamily="2" charset="0"/>
                        </a:rPr>
                        <a:t>Laatste opwachtplaats </a:t>
                      </a:r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495 km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Openingstijden locatie: 09:00 - 17:30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00:15:00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>
                          <a:effectLst/>
                          <a:latin typeface="Raleway" pitchFamily="2" charset="0"/>
                        </a:rPr>
                        <a:t>Fruit</a:t>
                      </a:r>
                      <a:endParaRPr lang="nl-NL" sz="8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X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8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292543"/>
                  </a:ext>
                </a:extLst>
              </a:tr>
              <a:tr h="131900">
                <a:tc>
                  <a:txBody>
                    <a:bodyPr/>
                    <a:lstStyle/>
                    <a:p>
                      <a:pPr marL="84138" lvl="2" indent="0" algn="l" fontAlgn="b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Van der Valk Arnhem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449719"/>
                  </a:ext>
                </a:extLst>
              </a:tr>
              <a:tr h="131900">
                <a:tc>
                  <a:txBody>
                    <a:bodyPr/>
                    <a:lstStyle/>
                    <a:p>
                      <a:pPr marL="84138" lvl="2" indent="0" algn="l" fontAlgn="b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Amsterdamseweg 505, 6816 VK Arnhem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236295"/>
                  </a:ext>
                </a:extLst>
              </a:tr>
              <a:tr h="131900">
                <a:tc>
                  <a:txBody>
                    <a:bodyPr/>
                    <a:lstStyle/>
                    <a:p>
                      <a:pPr marL="84138" lvl="2" indent="0" algn="l" fontAlgn="b"/>
                      <a:r>
                        <a:rPr lang="nl-NL" sz="800" b="1" u="none" strike="noStrike" dirty="0">
                          <a:effectLst/>
                          <a:latin typeface="Raleway" pitchFamily="2" charset="0"/>
                        </a:rPr>
                        <a:t>Finish</a:t>
                      </a:r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496 km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nl-NL" sz="800" u="none" strike="noStrike">
                          <a:effectLst/>
                          <a:latin typeface="Raleway" pitchFamily="2" charset="0"/>
                        </a:rPr>
                        <a:t>Openingstijden locatie: 09:30 - 17:30</a:t>
                      </a:r>
                      <a:endParaRPr lang="nl-NL" sz="8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 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X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041737"/>
                  </a:ext>
                </a:extLst>
              </a:tr>
              <a:tr h="131900">
                <a:tc>
                  <a:txBody>
                    <a:bodyPr/>
                    <a:lstStyle/>
                    <a:p>
                      <a:pPr marL="84138" lvl="2" indent="0" algn="l" fontAlgn="b"/>
                      <a:r>
                        <a:rPr lang="nl-NL" sz="800" u="none" strike="noStrike" dirty="0">
                          <a:effectLst/>
                          <a:latin typeface="Raleway" pitchFamily="2" charset="0"/>
                        </a:rPr>
                        <a:t>Sportcentrum Papendal</a:t>
                      </a:r>
                      <a:endParaRPr lang="nl-NL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242227"/>
                  </a:ext>
                </a:extLst>
              </a:tr>
              <a:tr h="131900">
                <a:tc>
                  <a:txBody>
                    <a:bodyPr/>
                    <a:lstStyle/>
                    <a:p>
                      <a:pPr marL="84138" lvl="2" indent="0" algn="l" fontAlgn="b"/>
                      <a:r>
                        <a:rPr lang="fi-FI" sz="800" u="none" strike="noStrike" dirty="0">
                          <a:effectLst/>
                          <a:latin typeface="Raleway" pitchFamily="2" charset="0"/>
                        </a:rPr>
                        <a:t>Papendallaan 9, 6816 VD Arnhem</a:t>
                      </a:r>
                      <a:endParaRPr lang="fi-FI" sz="8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407782"/>
                  </a:ext>
                </a:extLst>
              </a:tr>
              <a:tr h="272896">
                <a:tc>
                  <a:txBody>
                    <a:bodyPr/>
                    <a:lstStyle/>
                    <a:p>
                      <a:pPr marL="84138" lvl="2" indent="0" algn="l" fontAlgn="ctr"/>
                      <a:r>
                        <a:rPr lang="nl-NL" sz="800" b="1" u="none" strike="noStrike" dirty="0">
                          <a:effectLst/>
                          <a:latin typeface="Raleway" pitchFamily="2" charset="0"/>
                        </a:rPr>
                        <a:t>TOTALEN</a:t>
                      </a:r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1" u="none" strike="noStrike" dirty="0">
                          <a:effectLst/>
                          <a:latin typeface="Raleway" pitchFamily="2" charset="0"/>
                        </a:rPr>
                        <a:t>496 km</a:t>
                      </a:r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1" u="none" strike="noStrike" dirty="0">
                          <a:effectLst/>
                          <a:latin typeface="Raleway" pitchFamily="2" charset="0"/>
                        </a:rPr>
                        <a:t>05:45:00</a:t>
                      </a:r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8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4548" marR="4548" marT="4548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801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7971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5" descr="Afbeelding met Rechthoek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1302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5"/>
          <p:cNvSpPr txBox="1">
            <a:spLocks noGrp="1"/>
          </p:cNvSpPr>
          <p:nvPr>
            <p:ph type="title"/>
          </p:nvPr>
        </p:nvSpPr>
        <p:spPr>
          <a:xfrm>
            <a:off x="2191752" y="-235836"/>
            <a:ext cx="7808496" cy="227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aleway"/>
              <a:buNone/>
            </a:pPr>
            <a:r>
              <a:rPr lang="en-US" sz="5400" b="1" dirty="0">
                <a:latin typeface="Raleway"/>
                <a:ea typeface="Raleway"/>
                <a:cs typeface="Raleway"/>
                <a:sym typeface="Raleway"/>
              </a:rPr>
              <a:t>Parkeren</a:t>
            </a:r>
            <a:endParaRPr sz="24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" name="Google Shape;167;p9">
            <a:extLst>
              <a:ext uri="{FF2B5EF4-FFF2-40B4-BE49-F238E27FC236}">
                <a16:creationId xmlns:a16="http://schemas.microsoft.com/office/drawing/2014/main" id="{6B4074BE-69CC-BD47-A73F-187F312BB3CF}"/>
              </a:ext>
            </a:extLst>
          </p:cNvPr>
          <p:cNvSpPr/>
          <p:nvPr/>
        </p:nvSpPr>
        <p:spPr>
          <a:xfrm>
            <a:off x="838200" y="1536175"/>
            <a:ext cx="10224600" cy="558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Aanvraag opties parkeertickets: </a:t>
            </a:r>
            <a:endParaRPr sz="2000" b="1" i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01600" marR="0" lvl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2000" b="1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</a:t>
            </a:r>
            <a:r>
              <a:rPr lang="nl-NL" sz="2000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.     3 x S </a:t>
            </a:r>
            <a:r>
              <a:rPr lang="nl-NL" sz="2000" b="1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       |          B.    </a:t>
            </a:r>
            <a:r>
              <a:rPr lang="nl-NL" sz="2000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2 x S + 1 x M </a:t>
            </a:r>
            <a:r>
              <a:rPr lang="nl-NL" sz="2000" b="1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    |        C.    </a:t>
            </a:r>
            <a:r>
              <a:rPr lang="nl-NL" sz="2000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2 x M </a:t>
            </a:r>
            <a:r>
              <a:rPr lang="nl-NL" sz="2000" b="1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    |         D.    </a:t>
            </a:r>
            <a:r>
              <a:rPr lang="nl-NL" sz="2000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1 x S + 1 x L</a:t>
            </a:r>
            <a:endParaRPr sz="2000" i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Gewone voertuigen (S) </a:t>
            </a:r>
            <a:r>
              <a:rPr lang="nl-NL" sz="20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&lt; 5.20 meter</a:t>
            </a:r>
            <a:endParaRPr sz="20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Middelgrote voertuigen (M) </a:t>
            </a:r>
            <a:r>
              <a:rPr lang="nl-NL" sz="20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&lt; 10.40 meter</a:t>
            </a:r>
            <a:endParaRPr dirty="0"/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Grote voertuigen (L) </a:t>
            </a:r>
            <a:r>
              <a:rPr lang="nl-NL" sz="20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&gt; 10.40 meter</a:t>
            </a:r>
            <a:endParaRPr dirty="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dirty="0">
                <a:latin typeface="Raleway"/>
                <a:ea typeface="Raleway"/>
                <a:cs typeface="Raleway"/>
                <a:sym typeface="Raleway"/>
              </a:rPr>
              <a:t>Teams kunnen vooraf aangeven voor welke combi van </a:t>
            </a:r>
            <a:br>
              <a:rPr lang="nl-NL" sz="1800" dirty="0">
                <a:latin typeface="Raleway"/>
                <a:ea typeface="Raleway"/>
                <a:cs typeface="Raleway"/>
                <a:sym typeface="Raleway"/>
              </a:rPr>
            </a:br>
            <a:r>
              <a:rPr lang="nl-NL" sz="1800" dirty="0">
                <a:latin typeface="Raleway"/>
                <a:ea typeface="Raleway"/>
                <a:cs typeface="Raleway"/>
                <a:sym typeface="Raleway"/>
              </a:rPr>
              <a:t>parkeertickets ze de parkeerkaarten willen ontvangen. </a:t>
            </a:r>
            <a:br>
              <a:rPr lang="nl-NL" sz="1800" dirty="0">
                <a:latin typeface="Raleway"/>
                <a:ea typeface="Raleway"/>
                <a:cs typeface="Raleway"/>
                <a:sym typeface="Raleway"/>
              </a:rPr>
            </a:br>
            <a:r>
              <a:rPr lang="nl-NL" sz="1800" dirty="0">
                <a:latin typeface="Raleway"/>
                <a:ea typeface="Raleway"/>
                <a:cs typeface="Raleway"/>
                <a:sym typeface="Raleway"/>
              </a:rPr>
              <a:t>Minder dan de opgeven aantallen kan uiteraard ook.</a:t>
            </a:r>
            <a:endParaRPr sz="18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 b="1" i="1" dirty="0"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" name="Afbeelding 2" descr="Afbeelding met voertuig, Landvoertuig, transport, buitenshuis&#10;&#10;Automatisch gegenereerde beschrijving">
            <a:extLst>
              <a:ext uri="{FF2B5EF4-FFF2-40B4-BE49-F238E27FC236}">
                <a16:creationId xmlns:a16="http://schemas.microsoft.com/office/drawing/2014/main" id="{B7BABBDB-EBF4-5F44-9FA1-AD6E45371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126" y="2899420"/>
            <a:ext cx="4904874" cy="326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84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5" descr="Afbeelding met Rechthoek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115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5"/>
          <p:cNvSpPr txBox="1">
            <a:spLocks noGrp="1"/>
          </p:cNvSpPr>
          <p:nvPr>
            <p:ph type="title"/>
          </p:nvPr>
        </p:nvSpPr>
        <p:spPr>
          <a:xfrm>
            <a:off x="0" y="-235836"/>
            <a:ext cx="12192000" cy="227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aleway"/>
              <a:buNone/>
            </a:pPr>
            <a:r>
              <a:rPr lang="en-US" sz="5400" b="1" dirty="0">
                <a:latin typeface="Raleway"/>
                <a:ea typeface="Raleway"/>
                <a:cs typeface="Raleway"/>
                <a:sym typeface="Raleway"/>
              </a:rPr>
              <a:t>Start / Finish</a:t>
            </a:r>
            <a:endParaRPr sz="2400"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8CA6C9-AAEF-81E0-087A-39B7985BE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r="10637"/>
          <a:stretch/>
        </p:blipFill>
        <p:spPr bwMode="auto">
          <a:xfrm>
            <a:off x="-1" y="3331172"/>
            <a:ext cx="4545209" cy="241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C9D53EC-1AE9-BC82-4A05-8307DE169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19"/>
          <a:stretch/>
        </p:blipFill>
        <p:spPr bwMode="auto">
          <a:xfrm>
            <a:off x="3802225" y="3331061"/>
            <a:ext cx="3200258" cy="241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amNL centrum toegelicht - Papendal">
            <a:extLst>
              <a:ext uri="{FF2B5EF4-FFF2-40B4-BE49-F238E27FC236}">
                <a16:creationId xmlns:a16="http://schemas.microsoft.com/office/drawing/2014/main" id="{AD21969C-D83C-4FFE-DBD0-DC2CB4C6F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96"/>
          <a:stretch/>
        </p:blipFill>
        <p:spPr bwMode="auto">
          <a:xfrm>
            <a:off x="4738560" y="1442215"/>
            <a:ext cx="2714879" cy="157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74E0B23-D544-3162-71A4-F3C727D33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r="27560"/>
          <a:stretch/>
        </p:blipFill>
        <p:spPr bwMode="auto">
          <a:xfrm>
            <a:off x="7002483" y="3331061"/>
            <a:ext cx="5197434" cy="241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985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5" descr="Afbeelding met Rechthoek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1879" y="-1849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5"/>
          <p:cNvSpPr txBox="1">
            <a:spLocks noGrp="1"/>
          </p:cNvSpPr>
          <p:nvPr>
            <p:ph type="title"/>
          </p:nvPr>
        </p:nvSpPr>
        <p:spPr>
          <a:xfrm>
            <a:off x="0" y="-235836"/>
            <a:ext cx="12192000" cy="227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aleway"/>
              <a:buNone/>
            </a:pPr>
            <a:r>
              <a:rPr lang="en-US" sz="5400" b="1" dirty="0">
                <a:latin typeface="Raleway"/>
                <a:ea typeface="Raleway"/>
                <a:cs typeface="Raleway"/>
                <a:sym typeface="Raleway"/>
              </a:rPr>
              <a:t>Start / Finish</a:t>
            </a:r>
            <a:endParaRPr sz="24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" name="Google Shape;117;p4">
            <a:extLst>
              <a:ext uri="{FF2B5EF4-FFF2-40B4-BE49-F238E27FC236}">
                <a16:creationId xmlns:a16="http://schemas.microsoft.com/office/drawing/2014/main" id="{97B6EB47-A5CF-DFFA-B3A2-8126D9615BFD}"/>
              </a:ext>
            </a:extLst>
          </p:cNvPr>
          <p:cNvSpPr/>
          <p:nvPr/>
        </p:nvSpPr>
        <p:spPr>
          <a:xfrm>
            <a:off x="761998" y="1513860"/>
            <a:ext cx="1066206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2400" b="1" i="0" u="none" strike="noStrike" cap="none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Wat kun je verwachten op de start?</a:t>
            </a:r>
            <a:endParaRPr lang="nl-NL" sz="1600" dirty="0">
              <a:solidFill>
                <a:schemeClr val="tx1"/>
              </a:solidFill>
              <a:latin typeface="Raleway"/>
              <a:sym typeface="Raleway"/>
            </a:endParaRPr>
          </a:p>
        </p:txBody>
      </p:sp>
      <p:sp>
        <p:nvSpPr>
          <p:cNvPr id="4" name="Google Shape;117;p4">
            <a:extLst>
              <a:ext uri="{FF2B5EF4-FFF2-40B4-BE49-F238E27FC236}">
                <a16:creationId xmlns:a16="http://schemas.microsoft.com/office/drawing/2014/main" id="{CED3B28D-E63A-6ECF-613F-176A044F1D2B}"/>
              </a:ext>
            </a:extLst>
          </p:cNvPr>
          <p:cNvSpPr/>
          <p:nvPr/>
        </p:nvSpPr>
        <p:spPr>
          <a:xfrm>
            <a:off x="761998" y="2546694"/>
            <a:ext cx="5334002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nl-NL" sz="2000" b="1" i="0" u="none" strike="noStrike" cap="none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Registratie</a:t>
            </a:r>
            <a:r>
              <a:rPr lang="nl-NL" sz="2000" i="0" u="none" strike="noStrike" cap="none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  <a:p>
            <a:pPr marL="808038" lvl="8" indent="-342900">
              <a:lnSpc>
                <a:spcPct val="200000"/>
              </a:lnSpc>
              <a:buClr>
                <a:schemeClr val="dk1"/>
              </a:buClr>
              <a:buSzPts val="2000"/>
              <a:buFont typeface="Courier New" panose="02070309020205020404" pitchFamily="49" charset="0"/>
              <a:buChar char="o"/>
            </a:pPr>
            <a:r>
              <a:rPr lang="nl-NL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Uitgifte GPS-</a:t>
            </a:r>
            <a:r>
              <a:rPr lang="nl-NL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trackers</a:t>
            </a:r>
            <a:endParaRPr lang="nl-NL" sz="2000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808038" lvl="8" indent="-342900">
              <a:lnSpc>
                <a:spcPct val="200000"/>
              </a:lnSpc>
              <a:buClr>
                <a:schemeClr val="dk1"/>
              </a:buClr>
              <a:buSzPts val="2000"/>
              <a:buFont typeface="Courier New" panose="02070309020205020404" pitchFamily="49" charset="0"/>
              <a:buChar char="o"/>
            </a:pPr>
            <a:r>
              <a:rPr lang="nl-NL" sz="2000" i="0" u="none" strike="noStrike" cap="none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Uitgif</a:t>
            </a:r>
            <a:r>
              <a:rPr lang="nl-NL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te cateringpakketten</a:t>
            </a:r>
          </a:p>
          <a:p>
            <a:pPr marL="808038" lvl="8" indent="-342900">
              <a:lnSpc>
                <a:spcPct val="200000"/>
              </a:lnSpc>
              <a:buClr>
                <a:schemeClr val="dk1"/>
              </a:buClr>
              <a:buSzPts val="2000"/>
              <a:buFont typeface="Courier New" panose="02070309020205020404" pitchFamily="49" charset="0"/>
              <a:buChar char="o"/>
            </a:pPr>
            <a:r>
              <a:rPr lang="nl-NL" sz="2000" i="0" u="none" strike="noStrike" cap="none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Uitgifte teambandjes</a:t>
            </a:r>
          </a:p>
          <a:p>
            <a:pPr marL="355600" lvl="8" indent="-342900">
              <a:lnSpc>
                <a:spcPct val="200000"/>
              </a:lnSpc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chemeClr val="tx1"/>
                </a:solidFill>
                <a:latin typeface="Raleway"/>
                <a:sym typeface="Raleway"/>
              </a:rPr>
              <a:t>EHBO</a:t>
            </a:r>
          </a:p>
          <a:p>
            <a:pPr marL="465138" lvl="8">
              <a:lnSpc>
                <a:spcPct val="200000"/>
              </a:lnSpc>
              <a:buClr>
                <a:schemeClr val="dk1"/>
              </a:buClr>
              <a:buSzPts val="2000"/>
            </a:pPr>
            <a:endParaRPr lang="nl-NL" sz="2000" i="0" u="none" strike="noStrike" cap="none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" name="Google Shape;117;p4">
            <a:extLst>
              <a:ext uri="{FF2B5EF4-FFF2-40B4-BE49-F238E27FC236}">
                <a16:creationId xmlns:a16="http://schemas.microsoft.com/office/drawing/2014/main" id="{6295252C-7975-A16E-5C4D-8446D5A428EC}"/>
              </a:ext>
            </a:extLst>
          </p:cNvPr>
          <p:cNvSpPr/>
          <p:nvPr/>
        </p:nvSpPr>
        <p:spPr>
          <a:xfrm>
            <a:off x="6096000" y="2546694"/>
            <a:ext cx="5334002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nl-NL" sz="2000" b="1" i="0" u="none" strike="noStrike" cap="none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Parkeerfaciliteiten</a:t>
            </a:r>
          </a:p>
          <a:p>
            <a:pPr marL="903288" lvl="1" indent="-342900">
              <a:lnSpc>
                <a:spcPct val="200000"/>
              </a:lnSpc>
              <a:buClr>
                <a:schemeClr val="dk1"/>
              </a:buClr>
              <a:buSzPts val="2000"/>
              <a:buFont typeface="Courier New" panose="02070309020205020404" pitchFamily="49" charset="0"/>
              <a:buChar char="o"/>
            </a:pPr>
            <a:r>
              <a:rPr lang="nl-NL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Parkeren lang</a:t>
            </a:r>
          </a:p>
          <a:p>
            <a:pPr marL="903288" lvl="1" indent="-342900">
              <a:lnSpc>
                <a:spcPct val="200000"/>
              </a:lnSpc>
              <a:buClr>
                <a:schemeClr val="dk1"/>
              </a:buClr>
              <a:buSzPts val="2000"/>
              <a:buFont typeface="Courier New" panose="02070309020205020404" pitchFamily="49" charset="0"/>
              <a:buChar char="o"/>
            </a:pPr>
            <a:r>
              <a:rPr lang="nl-NL" sz="2000" i="0" u="none" strike="noStrike" cap="none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Parkeren kort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chemeClr val="tx1"/>
                </a:solidFill>
                <a:latin typeface="Raleway"/>
                <a:sym typeface="Raleway"/>
              </a:rPr>
              <a:t>Startvak indeling per event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chemeClr val="tx1"/>
                </a:solidFill>
                <a:latin typeface="Raleway"/>
                <a:sym typeface="Raleway"/>
              </a:rPr>
              <a:t>Cateringplein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endParaRPr lang="nl-NL" sz="2000" i="0" u="none" strike="noStrike" cap="none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475187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8" descr="Afbeelding met Rechthoek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</a:pPr>
            <a:r>
              <a:rPr lang="nl-NL" sz="5400" b="1" dirty="0">
                <a:latin typeface="Raleway"/>
                <a:ea typeface="Raleway"/>
                <a:cs typeface="Raleway"/>
                <a:sym typeface="Raleway"/>
              </a:rPr>
              <a:t>Faciliteiten </a:t>
            </a:r>
            <a:r>
              <a:rPr lang="nl-NL" sz="5400" b="1" dirty="0" err="1">
                <a:latin typeface="Raleway"/>
                <a:ea typeface="Raleway"/>
                <a:cs typeface="Raleway"/>
                <a:sym typeface="Raleway"/>
              </a:rPr>
              <a:t>checkpoints</a:t>
            </a:r>
            <a:endParaRPr sz="5400" dirty="0"/>
          </a:p>
        </p:txBody>
      </p:sp>
      <p:sp>
        <p:nvSpPr>
          <p:cNvPr id="159" name="Google Shape;159;p8"/>
          <p:cNvSpPr/>
          <p:nvPr/>
        </p:nvSpPr>
        <p:spPr>
          <a:xfrm>
            <a:off x="838201" y="1484347"/>
            <a:ext cx="5671456" cy="449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Volledige verzorging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Parkeergelegenheid 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Eten en drinken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Douche- en toiletgelegenheden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Massage 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Rustruimtes op nachtelijke </a:t>
            </a:r>
            <a:r>
              <a:rPr lang="nl-NL" sz="2000" b="0" i="0" u="none" strike="noStrike" cap="none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checkpoints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Entertainment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Vrijwilligers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Vroegste en laatste vertrektijd</a:t>
            </a:r>
            <a:endParaRPr sz="20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34476DF6-9CF3-6FA7-DFEE-9442160FD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270" y="2700339"/>
            <a:ext cx="3091216" cy="2061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C5D26744-EC0F-CFA9-7616-0770C1C83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358" y="1367446"/>
            <a:ext cx="2748023" cy="2061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348C9407-10C4-6EBA-EE65-7C5FD1487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213" y="4431321"/>
            <a:ext cx="2748023" cy="2061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5" descr="Afbeelding met Rechthoek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1302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5"/>
          <p:cNvSpPr txBox="1">
            <a:spLocks noGrp="1"/>
          </p:cNvSpPr>
          <p:nvPr>
            <p:ph type="title"/>
          </p:nvPr>
        </p:nvSpPr>
        <p:spPr>
          <a:xfrm>
            <a:off x="2191752" y="-235836"/>
            <a:ext cx="7808496" cy="227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aleway"/>
              <a:buNone/>
            </a:pPr>
            <a:r>
              <a:rPr lang="en-US" sz="5400" b="1" dirty="0">
                <a:latin typeface="Raleway"/>
                <a:ea typeface="Raleway"/>
                <a:cs typeface="Raleway"/>
                <a:sym typeface="Raleway"/>
              </a:rPr>
              <a:t>Checkpoints</a:t>
            </a:r>
            <a:endParaRPr sz="24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" name="Google Shape;117;p4">
            <a:extLst>
              <a:ext uri="{FF2B5EF4-FFF2-40B4-BE49-F238E27FC236}">
                <a16:creationId xmlns:a16="http://schemas.microsoft.com/office/drawing/2014/main" id="{8B5F884B-A779-820C-2682-648122F7E0BD}"/>
              </a:ext>
            </a:extLst>
          </p:cNvPr>
          <p:cNvSpPr/>
          <p:nvPr/>
        </p:nvSpPr>
        <p:spPr>
          <a:xfrm>
            <a:off x="761998" y="3111080"/>
            <a:ext cx="4902202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1698625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tabLst>
                <a:tab pos="1793875" algn="l"/>
              </a:tabLst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Checkpoint 1  	S.C. Woezik	</a:t>
            </a:r>
          </a:p>
          <a:p>
            <a:pPr marR="0" lvl="0" algn="l" defTabSz="1793875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Checkpoint 2 	F.C. Eindhoven	</a:t>
            </a:r>
          </a:p>
          <a:p>
            <a:pPr marR="0" lvl="0" algn="l" defTabSz="1793875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Checkpoint 3 	Sportcentrum Papendrecht</a:t>
            </a:r>
          </a:p>
          <a:p>
            <a:pPr marR="0" lvl="0" algn="l" defTabSz="1793875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Checkpoint 4 	De Vechtsebanen	 </a:t>
            </a:r>
          </a:p>
          <a:p>
            <a:pPr marR="0" lvl="0" algn="l" defTabSz="1793875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Checkpoint 5 	Sportcentrum De Scheg	</a:t>
            </a:r>
            <a:endParaRPr lang="nl-NL" sz="1800" dirty="0">
              <a:solidFill>
                <a:schemeClr val="tx1"/>
              </a:solidFill>
              <a:latin typeface="Raleway"/>
              <a:sym typeface="Raleway"/>
            </a:endParaRPr>
          </a:p>
        </p:txBody>
      </p:sp>
      <p:sp>
        <p:nvSpPr>
          <p:cNvPr id="4" name="Google Shape;117;p4">
            <a:extLst>
              <a:ext uri="{FF2B5EF4-FFF2-40B4-BE49-F238E27FC236}">
                <a16:creationId xmlns:a16="http://schemas.microsoft.com/office/drawing/2014/main" id="{8321947A-EA8C-A81C-8A56-2422F2510C0D}"/>
              </a:ext>
            </a:extLst>
          </p:cNvPr>
          <p:cNvSpPr/>
          <p:nvPr/>
        </p:nvSpPr>
        <p:spPr>
          <a:xfrm>
            <a:off x="6502400" y="3111080"/>
            <a:ext cx="469900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1698625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tabLst>
                <a:tab pos="1793875" algn="l"/>
              </a:tabLst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Checkpoint 1  	De Kooi	</a:t>
            </a:r>
          </a:p>
          <a:p>
            <a:pPr marR="0" lvl="0" algn="l" defTabSz="1793875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Checkpoint 2 	S.C. Woezik</a:t>
            </a:r>
          </a:p>
          <a:p>
            <a:pPr marR="0" lvl="0" algn="l" defTabSz="1793875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Checkpoint 3 	Dorpshuis ‘t Trefpunt</a:t>
            </a:r>
          </a:p>
          <a:p>
            <a:pPr lvl="0" defTabSz="1793875">
              <a:lnSpc>
                <a:spcPct val="200000"/>
              </a:lnSpc>
              <a:buClr>
                <a:schemeClr val="dk1"/>
              </a:buClr>
              <a:buSzPts val="2000"/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Checkpoint 4 	Zalencentrum </a:t>
            </a:r>
            <a:r>
              <a:rPr lang="nl-NL" sz="1600" dirty="0" err="1">
                <a:solidFill>
                  <a:schemeClr val="tx1"/>
                </a:solidFill>
                <a:latin typeface="Raleway"/>
                <a:sym typeface="Raleway"/>
              </a:rPr>
              <a:t>Hoendrik</a:t>
            </a:r>
            <a:endParaRPr lang="nl-NL" sz="1600" dirty="0">
              <a:solidFill>
                <a:schemeClr val="tx1"/>
              </a:solidFill>
              <a:latin typeface="Raleway"/>
              <a:sym typeface="Raleway"/>
            </a:endParaRPr>
          </a:p>
          <a:p>
            <a:pPr marR="0" lvl="0" algn="l" defTabSz="1793875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Checkpoint 5 	K.V. Wageningen 	</a:t>
            </a:r>
            <a:endParaRPr lang="nl-NL" sz="1800" dirty="0">
              <a:solidFill>
                <a:schemeClr val="tx1"/>
              </a:solidFill>
              <a:latin typeface="Raleway"/>
              <a:sym typeface="Raleway"/>
            </a:endParaRPr>
          </a:p>
        </p:txBody>
      </p:sp>
      <p:pic>
        <p:nvPicPr>
          <p:cNvPr id="5" name="Google Shape;94;p2" descr="Afbeelding met logo&#10;&#10;Automatisch gegenereerde beschrijving">
            <a:extLst>
              <a:ext uri="{FF2B5EF4-FFF2-40B4-BE49-F238E27FC236}">
                <a16:creationId xmlns:a16="http://schemas.microsoft.com/office/drawing/2014/main" id="{9E865555-7E0A-C3CF-8E20-A04F2ED5253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998" y="1978115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4" name="Picture 2" descr="Afbeelding met logo&#10;&#10;Automatisch gegenereerde beschrijving">
            <a:extLst>
              <a:ext uri="{FF2B5EF4-FFF2-40B4-BE49-F238E27FC236}">
                <a16:creationId xmlns:a16="http://schemas.microsoft.com/office/drawing/2014/main" id="{2F1AB092-0EB8-CD9A-5B1E-A574FC993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299" y="1936841"/>
            <a:ext cx="110301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Afbeelding met vectorafbeeldingen, silhouet&#10;&#10;Automatisch gegenereerde beschrijving">
            <a:extLst>
              <a:ext uri="{FF2B5EF4-FFF2-40B4-BE49-F238E27FC236}">
                <a16:creationId xmlns:a16="http://schemas.microsoft.com/office/drawing/2014/main" id="{E8DB865F-7FCF-C802-EF1D-FD87F8D5B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59" y="1936841"/>
            <a:ext cx="1089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295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5" descr="Afbeelding met Rechthoek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1302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5"/>
          <p:cNvSpPr txBox="1">
            <a:spLocks noGrp="1"/>
          </p:cNvSpPr>
          <p:nvPr>
            <p:ph type="title"/>
          </p:nvPr>
        </p:nvSpPr>
        <p:spPr>
          <a:xfrm>
            <a:off x="2191752" y="-235836"/>
            <a:ext cx="7808496" cy="227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aleway"/>
              <a:buNone/>
            </a:pPr>
            <a:r>
              <a:rPr lang="en-US" sz="5400" b="1" dirty="0">
                <a:latin typeface="Raleway"/>
                <a:ea typeface="Raleway"/>
                <a:cs typeface="Raleway"/>
                <a:sym typeface="Raleway"/>
              </a:rPr>
              <a:t>Checkpoints</a:t>
            </a:r>
            <a:endParaRPr sz="24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" name="Google Shape;117;p4">
            <a:extLst>
              <a:ext uri="{FF2B5EF4-FFF2-40B4-BE49-F238E27FC236}">
                <a16:creationId xmlns:a16="http://schemas.microsoft.com/office/drawing/2014/main" id="{8B5F884B-A779-820C-2682-648122F7E0BD}"/>
              </a:ext>
            </a:extLst>
          </p:cNvPr>
          <p:cNvSpPr/>
          <p:nvPr/>
        </p:nvSpPr>
        <p:spPr>
          <a:xfrm>
            <a:off x="761998" y="1715738"/>
            <a:ext cx="8763002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2400" b="1" i="0" u="none" strike="noStrike" cap="none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HomeRun</a:t>
            </a:r>
            <a:r>
              <a:rPr lang="nl-NL" sz="2400" b="1" i="0" u="none" strike="noStrike" cap="none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 |  240 km   /   HomeWalk  |  120 km</a:t>
            </a:r>
          </a:p>
          <a:p>
            <a:pPr marR="0" lvl="0" algn="l" defTabSz="1698625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tabLst>
                <a:tab pos="1793875" algn="l"/>
              </a:tabLst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Checkpoint 1  	De Kooi	</a:t>
            </a:r>
          </a:p>
          <a:p>
            <a:pPr marR="0" lvl="0" algn="l" defTabSz="1793875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Checkpoint 2 	S.C. Woezik		</a:t>
            </a:r>
          </a:p>
          <a:p>
            <a:pPr marR="0" lvl="0" algn="l" defTabSz="1793875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Checkpoint 3 	Dorpshuis ‘t Trefpunt	</a:t>
            </a:r>
          </a:p>
          <a:p>
            <a:pPr lvl="0" defTabSz="1793875">
              <a:lnSpc>
                <a:spcPct val="200000"/>
              </a:lnSpc>
              <a:buClr>
                <a:schemeClr val="dk1"/>
              </a:buClr>
              <a:buSzPts val="2000"/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Checkpoint 4 	Zalencentrum </a:t>
            </a:r>
            <a:r>
              <a:rPr lang="nl-NL" sz="1600" dirty="0" err="1">
                <a:solidFill>
                  <a:schemeClr val="tx1"/>
                </a:solidFill>
                <a:latin typeface="Raleway"/>
                <a:sym typeface="Raleway"/>
              </a:rPr>
              <a:t>Hoendrik</a:t>
            </a: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	 </a:t>
            </a:r>
          </a:p>
          <a:p>
            <a:pPr marR="0" lvl="0" algn="l" defTabSz="1793875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Checkpoint 5 	K.V. Wageningen 	</a:t>
            </a:r>
            <a:endParaRPr lang="nl-NL" sz="1800" dirty="0">
              <a:solidFill>
                <a:schemeClr val="tx1"/>
              </a:solidFill>
              <a:latin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092144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9" descr="Afbeelding met Rechthoek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</a:pPr>
            <a:r>
              <a:rPr lang="en-US" sz="4400" b="1" dirty="0" err="1">
                <a:latin typeface="Raleway"/>
                <a:ea typeface="Raleway"/>
                <a:cs typeface="Raleway"/>
                <a:sym typeface="Raleway"/>
              </a:rPr>
              <a:t>Belangrijke</a:t>
            </a:r>
            <a:r>
              <a:rPr lang="en-US" sz="4400" b="1" dirty="0">
                <a:latin typeface="Raleway"/>
                <a:ea typeface="Raleway"/>
                <a:cs typeface="Raleway"/>
                <a:sym typeface="Raleway"/>
              </a:rPr>
              <a:t> data</a:t>
            </a:r>
            <a:endParaRPr dirty="0"/>
          </a:p>
        </p:txBody>
      </p:sp>
      <p:sp>
        <p:nvSpPr>
          <p:cNvPr id="225" name="Google Shape;225;p19"/>
          <p:cNvSpPr txBox="1"/>
          <p:nvPr/>
        </p:nvSpPr>
        <p:spPr>
          <a:xfrm>
            <a:off x="457199" y="2312344"/>
            <a:ext cx="11473543" cy="39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indent="-425450">
              <a:lnSpc>
                <a:spcPct val="150000"/>
              </a:lnSpc>
              <a:buClr>
                <a:schemeClr val="dk1"/>
              </a:buClr>
              <a:buSzPts val="3100"/>
              <a:buFont typeface="Raleway"/>
              <a:buChar char="●"/>
            </a:pP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Online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inspiratiesessie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; Training en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Voeding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			</a:t>
            </a:r>
            <a:r>
              <a:rPr lang="en-US" sz="18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woensdag</a:t>
            </a:r>
            <a:r>
              <a:rPr lang="en-US" sz="1800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17 </a:t>
            </a:r>
            <a:r>
              <a:rPr lang="en-US" sz="18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april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, 19:30-20:30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uur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  <a:p>
            <a:pPr marL="457200" indent="-425450">
              <a:lnSpc>
                <a:spcPct val="150000"/>
              </a:lnSpc>
              <a:buClr>
                <a:schemeClr val="dk1"/>
              </a:buClr>
              <a:buSzPts val="3100"/>
              <a:buFont typeface="Raleway"/>
              <a:buChar char="●"/>
            </a:pP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Online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inspiratiesessie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‘de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laatste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loodjes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’ (Q&amp;A): 		</a:t>
            </a:r>
            <a:r>
              <a:rPr lang="en-US" sz="18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woensdag</a:t>
            </a:r>
            <a:r>
              <a:rPr lang="en-US" sz="1800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12 </a:t>
            </a:r>
            <a:r>
              <a:rPr lang="en-US" sz="18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juni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, 19.30-20.30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uur</a:t>
            </a:r>
            <a:endParaRPr lang="en-US" sz="1800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425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aleway"/>
              <a:buChar char="●"/>
            </a:pP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Deadline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bestellen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gepersonaliseerde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teamkleding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via TACTIC: 	</a:t>
            </a:r>
            <a:r>
              <a:rPr lang="en-US" sz="18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woensdag</a:t>
            </a:r>
            <a:r>
              <a:rPr lang="en-US" sz="1800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1 </a:t>
            </a:r>
            <a:r>
              <a:rPr lang="en-US" sz="18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mei</a:t>
            </a:r>
            <a:endParaRPr lang="en-US" sz="1800" b="1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425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aleway"/>
              <a:buChar char="●"/>
            </a:pP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Deadline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invoeren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teamleden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					</a:t>
            </a:r>
            <a:r>
              <a:rPr lang="en-US" sz="18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woensdag</a:t>
            </a:r>
            <a:r>
              <a:rPr lang="en-US" sz="1800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1 </a:t>
            </a:r>
            <a:r>
              <a:rPr lang="en-US" sz="18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mei</a:t>
            </a:r>
            <a:endParaRPr lang="en-US" sz="1800" b="1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425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aleway"/>
              <a:buChar char="●"/>
            </a:pP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Ontvangst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teampakketten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: 					</a:t>
            </a:r>
            <a:r>
              <a:rPr lang="en-US" sz="1800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week </a:t>
            </a:r>
            <a:r>
              <a:rPr lang="en-US" sz="18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voorafgaand</a:t>
            </a:r>
            <a:r>
              <a:rPr lang="en-US" sz="1800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aan</a:t>
            </a:r>
            <a:r>
              <a:rPr lang="en-US" sz="1800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event</a:t>
            </a:r>
          </a:p>
          <a:p>
            <a:pPr marL="457200" marR="0" lvl="0" indent="-425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aleway"/>
              <a:buChar char="●"/>
            </a:pP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Vragenlijst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teamcaptains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					</a:t>
            </a:r>
            <a:r>
              <a:rPr lang="en-US" sz="18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vrijdag</a:t>
            </a:r>
            <a:r>
              <a:rPr lang="en-US" sz="1800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31 </a:t>
            </a:r>
            <a:r>
              <a:rPr lang="en-US" sz="18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mei</a:t>
            </a:r>
            <a:endParaRPr lang="en-US" sz="1800" b="1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9" descr="Afbeelding met Rechthoek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</a:pPr>
            <a:r>
              <a:rPr lang="en-US" sz="4400" b="1" dirty="0" err="1">
                <a:latin typeface="Raleway"/>
                <a:ea typeface="Raleway"/>
                <a:cs typeface="Raleway"/>
                <a:sym typeface="Raleway"/>
              </a:rPr>
              <a:t>HomeSport</a:t>
            </a:r>
            <a:r>
              <a:rPr lang="en-US" sz="4400" b="1" dirty="0">
                <a:latin typeface="Raleway"/>
                <a:ea typeface="Raleway"/>
                <a:cs typeface="Raleway"/>
                <a:sym typeface="Raleway"/>
              </a:rPr>
              <a:t> Events gids</a:t>
            </a:r>
            <a:endParaRPr dirty="0"/>
          </a:p>
        </p:txBody>
      </p:sp>
      <p:sp>
        <p:nvSpPr>
          <p:cNvPr id="225" name="Google Shape;225;p19"/>
          <p:cNvSpPr txBox="1"/>
          <p:nvPr/>
        </p:nvSpPr>
        <p:spPr>
          <a:xfrm>
            <a:off x="1159328" y="2312344"/>
            <a:ext cx="9873343" cy="39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425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aleway"/>
              <a:buChar char="●"/>
            </a:pP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Veel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informatie over het event is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terug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te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lezen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in de online gids.</a:t>
            </a:r>
          </a:p>
          <a:p>
            <a:pPr marL="457200" marR="0" lvl="0" indent="-425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aleway"/>
              <a:buChar char="●"/>
            </a:pP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De gids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bevat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veel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van de info die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voorheen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in het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routeboek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stond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</a:p>
          <a:p>
            <a:pPr marL="457200" marR="0" lvl="0" indent="-425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aleway"/>
              <a:buChar char="●"/>
            </a:pP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Denk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aan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een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uitleg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van de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begrippen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(wat is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een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check- en cheerpoint) en wat je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kunt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verwachten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gedurende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het weekend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zelf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</a:p>
          <a:p>
            <a:pPr marL="457200" marR="0" lvl="0" indent="-425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aleway"/>
              <a:buChar char="●"/>
            </a:pPr>
            <a:endParaRPr lang="en-US" sz="1800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425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aleway"/>
              <a:buChar char="●"/>
            </a:pP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Scan de QR code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en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bekijk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de online gids!</a:t>
            </a:r>
          </a:p>
        </p:txBody>
      </p:sp>
      <p:pic>
        <p:nvPicPr>
          <p:cNvPr id="3" name="Afbeelding 2" descr="Afbeelding met patroon, pixel, steek&#10;&#10;Automatisch gegenereerde beschrijving">
            <a:extLst>
              <a:ext uri="{FF2B5EF4-FFF2-40B4-BE49-F238E27FC236}">
                <a16:creationId xmlns:a16="http://schemas.microsoft.com/office/drawing/2014/main" id="{238F3DA0-9D49-8647-9ED3-7689D642C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797" y="3839932"/>
            <a:ext cx="2396412" cy="239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39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7" descr="Afbeelding met Rechthoek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7"/>
          <p:cNvSpPr txBox="1">
            <a:spLocks noGrp="1"/>
          </p:cNvSpPr>
          <p:nvPr>
            <p:ph type="title"/>
          </p:nvPr>
        </p:nvSpPr>
        <p:spPr>
          <a:xfrm>
            <a:off x="838200" y="82495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aleway"/>
              <a:buNone/>
            </a:pPr>
            <a:r>
              <a:rPr lang="en-US" sz="5400" b="1">
                <a:latin typeface="Raleway"/>
                <a:ea typeface="Raleway"/>
                <a:cs typeface="Raleway"/>
                <a:sym typeface="Raleway"/>
              </a:rPr>
              <a:t>FONDSENWERVING</a:t>
            </a:r>
            <a:endParaRPr sz="54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4" name="Google Shape;134;p7"/>
          <p:cNvSpPr txBox="1">
            <a:spLocks noGrp="1"/>
          </p:cNvSpPr>
          <p:nvPr>
            <p:ph type="body" idx="1"/>
          </p:nvPr>
        </p:nvSpPr>
        <p:spPr>
          <a:xfrm>
            <a:off x="838200" y="2561349"/>
            <a:ext cx="5257800" cy="2209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Jullie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maken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met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jullie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deelname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het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verschil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voor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zieke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kinderen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en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hun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ouders</a:t>
            </a:r>
            <a:endParaRPr sz="1800" dirty="0">
              <a:latin typeface="Raleway"/>
              <a:ea typeface="Raleway"/>
              <a:cs typeface="Raleway"/>
              <a:sym typeface="Raleway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Jullie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hebben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tot nu toe al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bijna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€ 430.000,-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opgehaald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! Dat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zijn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al 7.100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overnachtingen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in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een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Ronald McDonald Huis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Thank you, for keeping families close! </a:t>
            </a:r>
            <a:endParaRPr sz="1800"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5" name="Google Shape;135;p7" descr="Afbeelding met persoon, overdekt, jongen, kamer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8065" y="2213987"/>
            <a:ext cx="5379357" cy="2824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5" descr="Afbeelding met Rechthoek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1302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5"/>
          <p:cNvSpPr txBox="1">
            <a:spLocks noGrp="1"/>
          </p:cNvSpPr>
          <p:nvPr>
            <p:ph type="title"/>
          </p:nvPr>
        </p:nvSpPr>
        <p:spPr>
          <a:xfrm>
            <a:off x="0" y="-235836"/>
            <a:ext cx="12192000" cy="227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aleway"/>
              <a:buNone/>
            </a:pPr>
            <a:r>
              <a:rPr lang="en-US" sz="5400" b="1" dirty="0">
                <a:latin typeface="Raleway"/>
                <a:ea typeface="Raleway"/>
                <a:cs typeface="Raleway"/>
                <a:sym typeface="Raleway"/>
              </a:rPr>
              <a:t>Routes 2024</a:t>
            </a:r>
            <a:endParaRPr sz="2400"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" name="Google Shape;94;p2" descr="Afbeelding met logo&#10;&#10;Automatisch gegenereerde beschrijving">
            <a:extLst>
              <a:ext uri="{FF2B5EF4-FFF2-40B4-BE49-F238E27FC236}">
                <a16:creationId xmlns:a16="http://schemas.microsoft.com/office/drawing/2014/main" id="{40B12DA4-E169-8F7C-90C8-7865277C656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9850" y="2529000"/>
            <a:ext cx="18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Afbeelding met logo&#10;&#10;Automatisch gegenereerde beschrijving">
            <a:extLst>
              <a:ext uri="{FF2B5EF4-FFF2-40B4-BE49-F238E27FC236}">
                <a16:creationId xmlns:a16="http://schemas.microsoft.com/office/drawing/2014/main" id="{389BD485-FB21-C731-5020-231CA3141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24" y="2515974"/>
            <a:ext cx="183835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fbeelding met vectorafbeeldingen, silhouet&#10;&#10;Automatisch gegenereerde beschrijving">
            <a:extLst>
              <a:ext uri="{FF2B5EF4-FFF2-40B4-BE49-F238E27FC236}">
                <a16:creationId xmlns:a16="http://schemas.microsoft.com/office/drawing/2014/main" id="{49A56A4E-8D2A-1F94-056D-89E5E9B88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668" y="2529000"/>
            <a:ext cx="181584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693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1" descr="Afbeelding met Rechthoek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1"/>
          <p:cNvSpPr txBox="1">
            <a:spLocks noGrp="1"/>
          </p:cNvSpPr>
          <p:nvPr>
            <p:ph type="title"/>
          </p:nvPr>
        </p:nvSpPr>
        <p:spPr>
          <a:xfrm>
            <a:off x="838200" y="651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aleway"/>
              <a:buNone/>
            </a:pPr>
            <a:r>
              <a:rPr lang="en-US" sz="5400" b="1" dirty="0">
                <a:latin typeface="Raleway"/>
                <a:ea typeface="Raleway"/>
                <a:cs typeface="Raleway"/>
                <a:sym typeface="Raleway"/>
              </a:rPr>
              <a:t>FONDSENWERVING</a:t>
            </a:r>
            <a:br>
              <a:rPr lang="en-US" sz="5400" b="1" dirty="0">
                <a:latin typeface="Raleway"/>
                <a:ea typeface="Raleway"/>
                <a:cs typeface="Raleway"/>
                <a:sym typeface="Raleway"/>
              </a:rPr>
            </a:br>
            <a:r>
              <a:rPr lang="en-US" sz="2400" dirty="0">
                <a:solidFill>
                  <a:srgbClr val="00B0F0"/>
                </a:solidFill>
                <a:latin typeface="Raleway"/>
                <a:ea typeface="Raleway"/>
                <a:cs typeface="Raleway"/>
                <a:sym typeface="Raleway"/>
              </a:rPr>
              <a:t>QUICK LEARNINGS</a:t>
            </a:r>
            <a:endParaRPr sz="54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1" name="Google Shape;161;p11"/>
          <p:cNvSpPr txBox="1">
            <a:spLocks noGrp="1"/>
          </p:cNvSpPr>
          <p:nvPr>
            <p:ph type="body" idx="1"/>
          </p:nvPr>
        </p:nvSpPr>
        <p:spPr>
          <a:xfrm>
            <a:off x="838200" y="2164292"/>
            <a:ext cx="6477000" cy="4221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Laat van je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horen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: </a:t>
            </a:r>
            <a:r>
              <a:rPr lang="en-US" sz="1800" b="1" dirty="0" err="1">
                <a:latin typeface="Raleway"/>
                <a:ea typeface="Raleway"/>
                <a:cs typeface="Raleway"/>
                <a:sym typeface="Raleway"/>
              </a:rPr>
              <a:t>durf</a:t>
            </a:r>
            <a:r>
              <a:rPr lang="en-US" sz="1800" b="1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b="1" dirty="0" err="1">
                <a:latin typeface="Raleway"/>
                <a:ea typeface="Raleway"/>
                <a:cs typeface="Raleway"/>
                <a:sym typeface="Raleway"/>
              </a:rPr>
              <a:t>te</a:t>
            </a:r>
            <a:r>
              <a:rPr lang="en-US" sz="1800" b="1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b="1" dirty="0" err="1">
                <a:latin typeface="Raleway"/>
                <a:ea typeface="Raleway"/>
                <a:cs typeface="Raleway"/>
                <a:sym typeface="Raleway"/>
              </a:rPr>
              <a:t>vragen</a:t>
            </a:r>
            <a:endParaRPr sz="1800" b="1" dirty="0">
              <a:latin typeface="Raleway"/>
              <a:ea typeface="Raleway"/>
              <a:cs typeface="Raleway"/>
              <a:sym typeface="Raleway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Je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persoonlijke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netwerk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in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kaart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brengen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en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benaderen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met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een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b="1" dirty="0" err="1">
                <a:latin typeface="Raleway"/>
                <a:ea typeface="Raleway"/>
                <a:cs typeface="Raleway"/>
                <a:sym typeface="Raleway"/>
              </a:rPr>
              <a:t>persoonlijk</a:t>
            </a:r>
            <a:r>
              <a:rPr lang="en-US" sz="1800" b="1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b="1" dirty="0" err="1">
                <a:latin typeface="Raleway"/>
                <a:ea typeface="Raleway"/>
                <a:cs typeface="Raleway"/>
                <a:sym typeface="Raleway"/>
              </a:rPr>
              <a:t>giftverzoek</a:t>
            </a:r>
            <a:r>
              <a:rPr lang="en-US" sz="1800" b="1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(mail,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whatsapp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) is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nog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steeds de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meest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belangrijke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tip. </a:t>
            </a:r>
            <a:endParaRPr sz="1800" dirty="0">
              <a:latin typeface="Raleway"/>
              <a:ea typeface="Raleway"/>
              <a:cs typeface="Raleway"/>
              <a:sym typeface="Raleway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We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kunnen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het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niet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vaak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genoeg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zeggen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: </a:t>
            </a:r>
            <a:r>
              <a:rPr lang="en-US" sz="1800" b="1" dirty="0">
                <a:latin typeface="Raleway"/>
                <a:ea typeface="Raleway"/>
                <a:cs typeface="Raleway"/>
                <a:sym typeface="Raleway"/>
              </a:rPr>
              <a:t>de </a:t>
            </a:r>
            <a:r>
              <a:rPr lang="en-US" sz="1800" b="1" dirty="0" err="1">
                <a:latin typeface="Raleway"/>
                <a:ea typeface="Raleway"/>
                <a:cs typeface="Raleway"/>
                <a:sym typeface="Raleway"/>
              </a:rPr>
              <a:t>kracht</a:t>
            </a:r>
            <a:r>
              <a:rPr lang="en-US" sz="1800" b="1" dirty="0">
                <a:latin typeface="Raleway"/>
                <a:ea typeface="Raleway"/>
                <a:cs typeface="Raleway"/>
                <a:sym typeface="Raleway"/>
              </a:rPr>
              <a:t> van </a:t>
            </a:r>
            <a:r>
              <a:rPr lang="en-US" sz="1800" b="1" dirty="0" err="1">
                <a:latin typeface="Raleway"/>
                <a:ea typeface="Raleway"/>
                <a:cs typeface="Raleway"/>
                <a:sym typeface="Raleway"/>
              </a:rPr>
              <a:t>herhaling</a:t>
            </a:r>
            <a:r>
              <a:rPr lang="en-US" sz="1800" b="1" dirty="0">
                <a:latin typeface="Raleway"/>
                <a:ea typeface="Raleway"/>
                <a:cs typeface="Raleway"/>
                <a:sym typeface="Raleway"/>
              </a:rPr>
              <a:t>. 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Het is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echt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waar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!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nl-NL" sz="1800" dirty="0">
                <a:latin typeface="Raleway"/>
                <a:sym typeface="Raleway"/>
              </a:rPr>
              <a:t>Maak gebruik van </a:t>
            </a:r>
            <a:r>
              <a:rPr lang="nl-NL" sz="1800" b="1" dirty="0">
                <a:latin typeface="Raleway"/>
                <a:sym typeface="Raleway"/>
              </a:rPr>
              <a:t>storytelling</a:t>
            </a:r>
            <a:r>
              <a:rPr lang="nl-NL" sz="1800" dirty="0">
                <a:latin typeface="Raleway"/>
                <a:sym typeface="Raleway"/>
              </a:rPr>
              <a:t>: wie zijn jullie als team, waar doen </a:t>
            </a:r>
            <a:r>
              <a:rPr lang="nl-NL" sz="1800" b="1" dirty="0">
                <a:latin typeface="Raleway"/>
                <a:sym typeface="Raleway"/>
              </a:rPr>
              <a:t>jij</a:t>
            </a:r>
            <a:r>
              <a:rPr lang="nl-NL" sz="1800" dirty="0">
                <a:latin typeface="Raleway"/>
                <a:sym typeface="Raleway"/>
              </a:rPr>
              <a:t> mee? Elke verhaal is het waard om te vertellen.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Je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kunt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ook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Tikkie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inzetten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om je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persoonlijke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netwerk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te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benaderen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.</a:t>
            </a:r>
          </a:p>
        </p:txBody>
      </p:sp>
      <p:pic>
        <p:nvPicPr>
          <p:cNvPr id="162" name="Google Shape;162;p11" descr="Afbeelding met diagram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34512" y="4635500"/>
            <a:ext cx="1638300" cy="12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90226" y="1532835"/>
            <a:ext cx="27432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BAE95D-5F64-EC29-C8F7-CDE68AFFA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C90A066-B5DB-866A-9D18-6223C9D440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EEF4C019-B002-0B5C-FC19-130A81ECD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17A8102-2C0B-3B06-BB82-4F0F952E5FE0}"/>
              </a:ext>
            </a:extLst>
          </p:cNvPr>
          <p:cNvSpPr txBox="1"/>
          <p:nvPr/>
        </p:nvSpPr>
        <p:spPr>
          <a:xfrm>
            <a:off x="2993572" y="350165"/>
            <a:ext cx="62048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nl-NL" sz="4800" b="1" i="0" u="none" strike="noStrike" dirty="0">
                <a:solidFill>
                  <a:srgbClr val="000000"/>
                </a:solidFill>
                <a:effectLst/>
                <a:latin typeface="Raleway" pitchFamily="2" charset="0"/>
              </a:rPr>
              <a:t>SKIDEO</a:t>
            </a:r>
            <a:br>
              <a:rPr lang="nl-NL" sz="4800" b="1" i="0" u="none" strike="noStrike" dirty="0">
                <a:solidFill>
                  <a:srgbClr val="000000"/>
                </a:solidFill>
                <a:effectLst/>
                <a:latin typeface="Raleway" pitchFamily="2" charset="0"/>
              </a:rPr>
            </a:br>
            <a:r>
              <a:rPr lang="nl-NL" sz="2000" b="0" i="0" u="none" strike="noStrike" dirty="0">
                <a:solidFill>
                  <a:srgbClr val="00B0F0"/>
                </a:solidFill>
                <a:effectLst/>
                <a:latin typeface="Raleway" pitchFamily="2" charset="0"/>
              </a:rPr>
              <a:t>MAAK JE EIGEN PROMOTIEMATERIAAL</a:t>
            </a:r>
            <a:endParaRPr lang="nl-NL" sz="2000" b="0" dirty="0">
              <a:effectLst/>
            </a:endParaRPr>
          </a:p>
          <a:p>
            <a:br>
              <a:rPr lang="nl-NL" sz="2000" dirty="0"/>
            </a:b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069708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5" descr="Afbeelding met Rechthoek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5"/>
          <p:cNvSpPr txBox="1">
            <a:spLocks noGrp="1"/>
          </p:cNvSpPr>
          <p:nvPr>
            <p:ph type="title"/>
          </p:nvPr>
        </p:nvSpPr>
        <p:spPr>
          <a:xfrm>
            <a:off x="805070" y="1381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</a:pPr>
            <a:r>
              <a:rPr lang="en-US" b="1" dirty="0">
                <a:latin typeface="Raleway"/>
                <a:ea typeface="Raleway"/>
                <a:cs typeface="Raleway"/>
                <a:sym typeface="Raleway"/>
              </a:rPr>
              <a:t>[t]</a:t>
            </a:r>
            <a:r>
              <a:rPr lang="en-US" b="1" dirty="0" err="1">
                <a:latin typeface="Raleway"/>
                <a:ea typeface="Raleway"/>
                <a:cs typeface="Raleway"/>
                <a:sym typeface="Raleway"/>
              </a:rPr>
              <a:t>Huiswijn</a:t>
            </a:r>
            <a:endParaRPr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4" name="Google Shape;194;p15"/>
          <p:cNvSpPr txBox="1">
            <a:spLocks noGrp="1"/>
          </p:cNvSpPr>
          <p:nvPr>
            <p:ph type="body" idx="1"/>
          </p:nvPr>
        </p:nvSpPr>
        <p:spPr>
          <a:xfrm>
            <a:off x="838200" y="2756959"/>
            <a:ext cx="5181600" cy="248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Goed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om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te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weten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: </a:t>
            </a:r>
            <a:endParaRPr sz="1800" dirty="0">
              <a:latin typeface="Raleway"/>
              <a:ea typeface="Raleway"/>
              <a:cs typeface="Raleway"/>
              <a:sym typeface="Raleway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Maak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vandaag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ook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kennis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met de [t]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Huiswijnen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 </a:t>
            </a:r>
            <a:endParaRPr sz="1800" dirty="0">
              <a:latin typeface="Raleway"/>
              <a:ea typeface="Raleway"/>
              <a:cs typeface="Raleway"/>
              <a:sym typeface="Raleway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Een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prachtige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in-win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situatie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: Maak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jouw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donateur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blij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met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een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heerlijke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wijn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! 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Bestellen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kan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 dirty="0" err="1">
                <a:latin typeface="Raleway"/>
                <a:ea typeface="Raleway"/>
                <a:cs typeface="Raleway"/>
                <a:sym typeface="Raleway"/>
              </a:rPr>
              <a:t>nog</a:t>
            </a:r>
            <a:r>
              <a:rPr lang="en-US" sz="1800" dirty="0">
                <a:latin typeface="Raleway"/>
                <a:ea typeface="Raleway"/>
                <a:cs typeface="Raleway"/>
                <a:sym typeface="Raleway"/>
              </a:rPr>
              <a:t> steeds. 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15" descr="Afbeelding met fles, wijn, bier, leeg&#10;&#10;Automatisch gegenereerde beschrijvin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615984" y="1251364"/>
            <a:ext cx="4338205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2" descr="Afbeelding met Rechthoek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2"/>
          <p:cNvSpPr txBox="1">
            <a:spLocks noGrp="1"/>
          </p:cNvSpPr>
          <p:nvPr>
            <p:ph type="title"/>
          </p:nvPr>
        </p:nvSpPr>
        <p:spPr>
          <a:xfrm>
            <a:off x="838200" y="84707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aleway"/>
              <a:buNone/>
            </a:pPr>
            <a:r>
              <a:rPr lang="en-US" sz="5400" b="1">
                <a:latin typeface="Raleway"/>
                <a:ea typeface="Raleway"/>
                <a:cs typeface="Raleway"/>
                <a:sym typeface="Raleway"/>
              </a:rPr>
              <a:t>FONDSENWERVING</a:t>
            </a:r>
            <a:br>
              <a:rPr lang="en-US" sz="5400" b="1">
                <a:latin typeface="Raleway"/>
                <a:ea typeface="Raleway"/>
                <a:cs typeface="Raleway"/>
                <a:sym typeface="Raleway"/>
              </a:rPr>
            </a:br>
            <a:r>
              <a:rPr lang="en-US" sz="2400">
                <a:solidFill>
                  <a:srgbClr val="00B0F0"/>
                </a:solidFill>
                <a:latin typeface="Raleway"/>
                <a:ea typeface="Raleway"/>
                <a:cs typeface="Raleway"/>
                <a:sym typeface="Raleway"/>
              </a:rPr>
              <a:t>B E S T  P R A C T I C E S</a:t>
            </a:r>
            <a:endParaRPr sz="54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0" name="Google Shape;170;p12"/>
          <p:cNvSpPr txBox="1">
            <a:spLocks noGrp="1"/>
          </p:cNvSpPr>
          <p:nvPr>
            <p:ph type="body" idx="1"/>
          </p:nvPr>
        </p:nvSpPr>
        <p:spPr>
          <a:xfrm>
            <a:off x="838199" y="2437830"/>
            <a:ext cx="794657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>
                <a:latin typeface="Raleway"/>
                <a:ea typeface="Raleway"/>
                <a:cs typeface="Raleway"/>
                <a:sym typeface="Raleway"/>
              </a:rPr>
              <a:t>Voorbeelden van enkele acties: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Raleway"/>
                <a:ea typeface="Raleway"/>
                <a:cs typeface="Raleway"/>
                <a:sym typeface="Raleway"/>
              </a:rPr>
              <a:t>Inzameling lege flessen inzamelen of emballage-bonnen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Raleway"/>
                <a:ea typeface="Raleway"/>
                <a:cs typeface="Raleway"/>
                <a:sym typeface="Raleway"/>
              </a:rPr>
              <a:t>Organiseer met je bedrijf een talentenveiling: show us your talent!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Raleway"/>
                <a:ea typeface="Raleway"/>
                <a:cs typeface="Raleway"/>
                <a:sym typeface="Raleway"/>
              </a:rPr>
              <a:t>Verkoop cupcakes op Koningsdag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Raleway"/>
                <a:ea typeface="Raleway"/>
                <a:cs typeface="Raleway"/>
                <a:sym typeface="Raleway"/>
              </a:rPr>
              <a:t>Shirtsponsoring op eigen teamkleding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Raleway"/>
                <a:ea typeface="Raleway"/>
                <a:cs typeface="Raleway"/>
                <a:sym typeface="Raleway"/>
              </a:rPr>
              <a:t>Spinning marathon organiseren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Raleway"/>
                <a:ea typeface="Raleway"/>
                <a:cs typeface="Raleway"/>
                <a:sym typeface="Raleway"/>
              </a:rPr>
              <a:t>Opruimacties: verkoop spullen van je zolder of uit jullie kantoorarchief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1" name="Google Shape;171;p12" descr="Afbeelding met tekst, meerdere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66890" y="3025856"/>
            <a:ext cx="2112937" cy="350259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72" name="Google Shape;172;p12" descr="Afbeelding met tekst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89630" y="997965"/>
            <a:ext cx="2743200" cy="18792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4" descr="Afbeelding met Rechthoek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4"/>
          <p:cNvSpPr txBox="1">
            <a:spLocks noGrp="1"/>
          </p:cNvSpPr>
          <p:nvPr>
            <p:ph type="title"/>
          </p:nvPr>
        </p:nvSpPr>
        <p:spPr>
          <a:xfrm>
            <a:off x="838200" y="68103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aleway"/>
              <a:buNone/>
            </a:pPr>
            <a:r>
              <a:rPr lang="en-US" sz="5400" b="1">
                <a:latin typeface="Raleway"/>
                <a:ea typeface="Raleway"/>
                <a:cs typeface="Raleway"/>
                <a:sym typeface="Raleway"/>
              </a:rPr>
              <a:t>FONDSENWERVING</a:t>
            </a:r>
            <a:br>
              <a:rPr lang="en-US" sz="5400" b="1">
                <a:latin typeface="Raleway"/>
                <a:ea typeface="Raleway"/>
                <a:cs typeface="Raleway"/>
                <a:sym typeface="Raleway"/>
              </a:rPr>
            </a:br>
            <a:r>
              <a:rPr lang="en-US" sz="2400">
                <a:solidFill>
                  <a:srgbClr val="00B0F0"/>
                </a:solidFill>
                <a:latin typeface="Raleway"/>
                <a:ea typeface="Raleway"/>
                <a:cs typeface="Raleway"/>
                <a:sym typeface="Raleway"/>
              </a:rPr>
              <a:t>B E S T  P R A C T I C E S</a:t>
            </a:r>
            <a:endParaRPr sz="54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5" name="Google Shape;185;p14"/>
          <p:cNvSpPr txBox="1">
            <a:spLocks noGrp="1"/>
          </p:cNvSpPr>
          <p:nvPr>
            <p:ph type="body" idx="1"/>
          </p:nvPr>
        </p:nvSpPr>
        <p:spPr>
          <a:xfrm>
            <a:off x="838200" y="2687639"/>
            <a:ext cx="6477000" cy="2747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Raleway"/>
                <a:ea typeface="Raleway"/>
                <a:cs typeface="Raleway"/>
                <a:sym typeface="Raleway"/>
              </a:rPr>
              <a:t>Vergeet je persoonlijke online (actie)pagina niet te vullen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Raleway"/>
                <a:ea typeface="Raleway"/>
                <a:cs typeface="Raleway"/>
                <a:sym typeface="Raleway"/>
              </a:rPr>
              <a:t>Een mooie, inspirerende pagina werkt stimulerend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Raleway"/>
                <a:ea typeface="Raleway"/>
                <a:cs typeface="Raleway"/>
                <a:sym typeface="Raleway"/>
              </a:rPr>
              <a:t>Laat (potentiele) donateurs zien wie jij bent (foto’s + motivatie). Welke trainingsarbeid je al hebt verricht en waarom je in actie komt.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</p:txBody>
      </p:sp>
      <p:pic>
        <p:nvPicPr>
          <p:cNvPr id="186" name="Google Shape;18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07273" y="989954"/>
            <a:ext cx="3954584" cy="52623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7" name="Google Shape;187;p14" descr="Afbeelding met logo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45269" y="3537226"/>
            <a:ext cx="3479148" cy="3485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889" y="104603"/>
            <a:ext cx="10995964" cy="618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6" descr="Afbeelding met Rechthoek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5" descr="Afbeelding met Rechthoek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1302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5"/>
          <p:cNvSpPr txBox="1">
            <a:spLocks noGrp="1"/>
          </p:cNvSpPr>
          <p:nvPr>
            <p:ph type="title"/>
          </p:nvPr>
        </p:nvSpPr>
        <p:spPr>
          <a:xfrm>
            <a:off x="2191752" y="-235836"/>
            <a:ext cx="7808496" cy="227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aleway"/>
              <a:buNone/>
            </a:pPr>
            <a:r>
              <a:rPr lang="en-US" sz="5400" b="1" dirty="0">
                <a:latin typeface="Raleway"/>
                <a:ea typeface="Raleway"/>
                <a:cs typeface="Raleway"/>
                <a:sym typeface="Raleway"/>
              </a:rPr>
              <a:t>Routes 2024</a:t>
            </a:r>
            <a:endParaRPr sz="24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" name="Google Shape;117;p4">
            <a:extLst>
              <a:ext uri="{FF2B5EF4-FFF2-40B4-BE49-F238E27FC236}">
                <a16:creationId xmlns:a16="http://schemas.microsoft.com/office/drawing/2014/main" id="{89DDC7B6-ECF7-099B-0995-ABD61F50A9FD}"/>
              </a:ext>
            </a:extLst>
          </p:cNvPr>
          <p:cNvSpPr/>
          <p:nvPr/>
        </p:nvSpPr>
        <p:spPr>
          <a:xfrm>
            <a:off x="761998" y="1715738"/>
            <a:ext cx="4637315" cy="4339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2400" b="1" i="0" u="none" strike="noStrike" cap="none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HomeRide  |  500 km</a:t>
            </a:r>
          </a:p>
          <a:p>
            <a:pPr marR="0" lvl="0" algn="l" defTabSz="1165225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Etappe 1  	Arnhem – Wijchen</a:t>
            </a: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tabLst>
                <a:tab pos="1165225" algn="l"/>
              </a:tabLst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Etappe 2 	Wijchen – Eindhoven</a:t>
            </a:r>
          </a:p>
          <a:p>
            <a:pPr marR="0" lvl="0" algn="l" defTabSz="1165225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Etappe 3 	Eindhoven – Dordrecht</a:t>
            </a:r>
          </a:p>
          <a:p>
            <a:pPr marR="0" lvl="0" algn="l" defTabSz="1165225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Etappe 4 	Dordrecht - Utrecht </a:t>
            </a:r>
          </a:p>
          <a:p>
            <a:pPr marR="0" lvl="0" algn="l" defTabSz="1165225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Etappe 5 	Utrecht – Deventer</a:t>
            </a: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tabLst>
                <a:tab pos="1165225" algn="l"/>
              </a:tabLst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Etappe 6 	Deventer - Arnhem</a:t>
            </a: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nl-NL" sz="1800" dirty="0">
              <a:solidFill>
                <a:schemeClr val="tx1"/>
              </a:solidFill>
              <a:latin typeface="Raleway"/>
              <a:sym typeface="Raleway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FCA7A94-BBF1-7445-8A29-97A716C87A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12" t="25986" r="14362" b="12381"/>
          <a:stretch/>
        </p:blipFill>
        <p:spPr>
          <a:xfrm>
            <a:off x="5232401" y="1712694"/>
            <a:ext cx="6657910" cy="485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73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5" descr="Afbeelding met Rechthoek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1302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5"/>
          <p:cNvSpPr txBox="1">
            <a:spLocks noGrp="1"/>
          </p:cNvSpPr>
          <p:nvPr>
            <p:ph type="title"/>
          </p:nvPr>
        </p:nvSpPr>
        <p:spPr>
          <a:xfrm>
            <a:off x="2191752" y="-235836"/>
            <a:ext cx="7808496" cy="227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aleway"/>
              <a:buNone/>
            </a:pPr>
            <a:r>
              <a:rPr lang="en-US" sz="5400" b="1" dirty="0">
                <a:latin typeface="Raleway"/>
                <a:ea typeface="Raleway"/>
                <a:cs typeface="Raleway"/>
                <a:sym typeface="Raleway"/>
              </a:rPr>
              <a:t>Routes 2024</a:t>
            </a:r>
            <a:endParaRPr sz="24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" name="Google Shape;117;p4">
            <a:extLst>
              <a:ext uri="{FF2B5EF4-FFF2-40B4-BE49-F238E27FC236}">
                <a16:creationId xmlns:a16="http://schemas.microsoft.com/office/drawing/2014/main" id="{89DDC7B6-ECF7-099B-0995-ABD61F50A9FD}"/>
              </a:ext>
            </a:extLst>
          </p:cNvPr>
          <p:cNvSpPr/>
          <p:nvPr/>
        </p:nvSpPr>
        <p:spPr>
          <a:xfrm>
            <a:off x="761998" y="1715738"/>
            <a:ext cx="4637315" cy="4339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2400" b="1" i="0" u="none" strike="noStrike" cap="none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HomeRun</a:t>
            </a:r>
            <a:r>
              <a:rPr lang="nl-NL" sz="2400" b="1" i="0" u="none" strike="noStrike" cap="none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 |  240 km</a:t>
            </a:r>
          </a:p>
          <a:p>
            <a:pPr lvl="0" defTabSz="1165225">
              <a:lnSpc>
                <a:spcPct val="200000"/>
              </a:lnSpc>
              <a:buClr>
                <a:schemeClr val="dk1"/>
              </a:buClr>
              <a:buSzPts val="2000"/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Etappe 1  	Arnhem – Bemmel</a:t>
            </a: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tabLst>
                <a:tab pos="1165225" algn="l"/>
              </a:tabLst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Etappe 2 	Bemmel – Wijchen</a:t>
            </a:r>
          </a:p>
          <a:p>
            <a:pPr marR="0" lvl="0" algn="l" defTabSz="1165225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Etappe 3 	Wijchen – Deest</a:t>
            </a:r>
          </a:p>
          <a:p>
            <a:pPr marR="0" lvl="0" algn="l" defTabSz="1165225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Etappe 4 	Deest - Herveld</a:t>
            </a:r>
          </a:p>
          <a:p>
            <a:pPr marR="0" lvl="0" algn="l" defTabSz="1165225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Etappe 5 	Herveld – Wageningen</a:t>
            </a: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tabLst>
                <a:tab pos="1165225" algn="l"/>
              </a:tabLst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Etappe 6 	Wageningen - Arnhem</a:t>
            </a: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nl-NL" sz="1800" dirty="0">
              <a:solidFill>
                <a:schemeClr val="tx1"/>
              </a:solidFill>
              <a:latin typeface="Raleway"/>
              <a:sym typeface="Raleway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E2562C3-23C3-6360-E47B-AE7822B32D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519" t="22080" r="7822" b="9820"/>
          <a:stretch/>
        </p:blipFill>
        <p:spPr>
          <a:xfrm>
            <a:off x="5333582" y="1586223"/>
            <a:ext cx="6637392" cy="492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49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5" descr="Afbeelding met Rechthoek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1302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5"/>
          <p:cNvSpPr txBox="1">
            <a:spLocks noGrp="1"/>
          </p:cNvSpPr>
          <p:nvPr>
            <p:ph type="title"/>
          </p:nvPr>
        </p:nvSpPr>
        <p:spPr>
          <a:xfrm>
            <a:off x="2191752" y="-235836"/>
            <a:ext cx="7808496" cy="227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aleway"/>
              <a:buNone/>
            </a:pPr>
            <a:r>
              <a:rPr lang="en-US" sz="5400" b="1" dirty="0">
                <a:latin typeface="Raleway"/>
                <a:ea typeface="Raleway"/>
                <a:cs typeface="Raleway"/>
                <a:sym typeface="Raleway"/>
              </a:rPr>
              <a:t>Routes 2024</a:t>
            </a:r>
            <a:endParaRPr sz="24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" name="Google Shape;117;p4">
            <a:extLst>
              <a:ext uri="{FF2B5EF4-FFF2-40B4-BE49-F238E27FC236}">
                <a16:creationId xmlns:a16="http://schemas.microsoft.com/office/drawing/2014/main" id="{89DDC7B6-ECF7-099B-0995-ABD61F50A9FD}"/>
              </a:ext>
            </a:extLst>
          </p:cNvPr>
          <p:cNvSpPr/>
          <p:nvPr/>
        </p:nvSpPr>
        <p:spPr>
          <a:xfrm>
            <a:off x="761998" y="1715738"/>
            <a:ext cx="4637315" cy="4339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2400" b="1" i="0" u="none" strike="noStrike" cap="none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HomeWalk  |  120 km</a:t>
            </a:r>
          </a:p>
          <a:p>
            <a:pPr lvl="0" defTabSz="1165225">
              <a:lnSpc>
                <a:spcPct val="200000"/>
              </a:lnSpc>
              <a:buClr>
                <a:schemeClr val="dk1"/>
              </a:buClr>
              <a:buSzPts val="2000"/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Etappe 1  	Arnhem – Bemmel</a:t>
            </a: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tabLst>
                <a:tab pos="1165225" algn="l"/>
              </a:tabLst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Etappe 2 	Bemmel – Wijchen</a:t>
            </a:r>
          </a:p>
          <a:p>
            <a:pPr marR="0" lvl="0" algn="l" defTabSz="1165225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Etappe 3 	Wijchen – Deest</a:t>
            </a:r>
          </a:p>
          <a:p>
            <a:pPr marR="0" lvl="0" algn="l" defTabSz="1165225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Etappe 4 	Deest - Herveld</a:t>
            </a:r>
          </a:p>
          <a:p>
            <a:pPr marR="0" lvl="0" algn="l" defTabSz="1165225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Etappe 5 	Herveld – Wageningen</a:t>
            </a: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tabLst>
                <a:tab pos="1165225" algn="l"/>
              </a:tabLst>
            </a:pPr>
            <a:r>
              <a:rPr lang="nl-NL" sz="1600" dirty="0">
                <a:solidFill>
                  <a:schemeClr val="tx1"/>
                </a:solidFill>
                <a:latin typeface="Raleway"/>
                <a:sym typeface="Raleway"/>
              </a:rPr>
              <a:t>Etappe 6 	Wageningen - Arnhem</a:t>
            </a: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nl-NL" sz="1800" dirty="0">
              <a:solidFill>
                <a:schemeClr val="tx1"/>
              </a:solidFill>
              <a:latin typeface="Raleway"/>
              <a:sym typeface="Raleway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5657DB0-3CDF-8AE4-9C3B-521148D6D8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23" t="22510" r="10967" b="8673"/>
          <a:stretch/>
        </p:blipFill>
        <p:spPr>
          <a:xfrm>
            <a:off x="5394826" y="1561642"/>
            <a:ext cx="6576147" cy="497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12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2" descr="Afbeelding met Rechthoek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</a:pPr>
            <a:r>
              <a:rPr lang="nl-NL" sz="4400" b="1" dirty="0">
                <a:latin typeface="Raleway"/>
                <a:ea typeface="Raleway"/>
                <a:cs typeface="Raleway"/>
                <a:sym typeface="Raleway"/>
              </a:rPr>
              <a:t>VEILIGHEID STAAT VOOROP</a:t>
            </a:r>
            <a:endParaRPr dirty="0"/>
          </a:p>
        </p:txBody>
      </p:sp>
      <p:sp>
        <p:nvSpPr>
          <p:cNvPr id="191" name="Google Shape;191;p12"/>
          <p:cNvSpPr/>
          <p:nvPr/>
        </p:nvSpPr>
        <p:spPr>
          <a:xfrm>
            <a:off x="838200" y="1410524"/>
            <a:ext cx="7215409" cy="4654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 u="sng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24 uur, non-stop. Dag én nacht</a:t>
            </a:r>
            <a:endParaRPr dirty="0"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u="sng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Veiligheid staat voorop!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Houd je aan de verkeersregels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Gebruik van de openbare wegen 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Duidelijke afspraken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Goede materiaalcheck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Goede verlichting in de nacht</a:t>
            </a:r>
            <a:endParaRPr sz="20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marR="0" lvl="1" indent="-3365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aleway"/>
              <a:buChar char="○"/>
            </a:pPr>
            <a:r>
              <a:rPr lang="nl-NL" sz="17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Tussen 22:30 - 05.00uur donker</a:t>
            </a:r>
            <a:endParaRPr sz="900" dirty="0">
              <a:solidFill>
                <a:srgbClr val="FF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Scooter begeleiding in de nacht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192" name="Google Shape;192;p12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1734" y="2513029"/>
            <a:ext cx="5402082" cy="3522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264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5" descr="Afbeelding met Rechthoek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1302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5"/>
          <p:cNvSpPr txBox="1">
            <a:spLocks noGrp="1"/>
          </p:cNvSpPr>
          <p:nvPr>
            <p:ph type="title"/>
          </p:nvPr>
        </p:nvSpPr>
        <p:spPr>
          <a:xfrm>
            <a:off x="2191752" y="-235836"/>
            <a:ext cx="7808496" cy="227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aleway"/>
              <a:buNone/>
            </a:pPr>
            <a:r>
              <a:rPr lang="en-US" sz="5400" b="1" dirty="0">
                <a:latin typeface="Raleway"/>
                <a:ea typeface="Raleway"/>
                <a:cs typeface="Raleway"/>
                <a:sym typeface="Raleway"/>
              </a:rPr>
              <a:t>Onderweg</a:t>
            </a:r>
            <a:br>
              <a:rPr lang="en-US" sz="5400" b="1" dirty="0">
                <a:latin typeface="Raleway"/>
                <a:ea typeface="Raleway"/>
                <a:cs typeface="Raleway"/>
                <a:sym typeface="Raleway"/>
              </a:rPr>
            </a:br>
            <a:r>
              <a:rPr lang="en-US" sz="2400" dirty="0">
                <a:solidFill>
                  <a:srgbClr val="00B0F0"/>
                </a:solidFill>
                <a:latin typeface="Raleway"/>
                <a:ea typeface="Raleway"/>
                <a:cs typeface="Raleway"/>
                <a:sym typeface="Raleway"/>
              </a:rPr>
              <a:t>Wat kun je verwachten?</a:t>
            </a:r>
            <a:endParaRPr sz="24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" name="Google Shape;117;p4">
            <a:extLst>
              <a:ext uri="{FF2B5EF4-FFF2-40B4-BE49-F238E27FC236}">
                <a16:creationId xmlns:a16="http://schemas.microsoft.com/office/drawing/2014/main" id="{25ECC198-C4E3-B247-833A-B8B5D91DDC28}"/>
              </a:ext>
            </a:extLst>
          </p:cNvPr>
          <p:cNvSpPr/>
          <p:nvPr/>
        </p:nvSpPr>
        <p:spPr>
          <a:xfrm>
            <a:off x="1003981" y="1818727"/>
            <a:ext cx="8548396" cy="464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Digitale routeinformatie</a:t>
            </a:r>
            <a:endParaRPr lang="nl-NL" dirty="0"/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GPS en tracking systeem</a:t>
            </a:r>
            <a:endParaRPr lang="nl-NL" dirty="0"/>
          </a:p>
          <a:p>
            <a:pPr marL="742950" marR="0" lvl="1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nl-NL" sz="18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GPX-bestand</a:t>
            </a:r>
            <a:endParaRPr lang="nl-NL" dirty="0"/>
          </a:p>
          <a:p>
            <a:pPr marL="742950" marR="0" lvl="1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nl-NL" sz="18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Komoot</a:t>
            </a:r>
            <a:endParaRPr lang="nl-NL" sz="20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Coördinatiecentrum (HeadQuarters - HQ)</a:t>
            </a:r>
            <a:endParaRPr lang="nl-NL" dirty="0"/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Medische en verkeersbegeleiding </a:t>
            </a:r>
            <a:endParaRPr lang="nl-NL" dirty="0"/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(</a:t>
            </a:r>
            <a:r>
              <a:rPr lang="nl-NL" sz="20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Mobiele</a:t>
            </a:r>
            <a:r>
              <a:rPr lang="nl-NL" sz="20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)</a:t>
            </a:r>
            <a:r>
              <a:rPr lang="nl-NL" sz="20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fietsenmaker</a:t>
            </a:r>
            <a:endParaRPr lang="nl-NL" dirty="0"/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endParaRPr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35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0" descr="Afbeelding met Rechthoek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</a:pPr>
            <a:r>
              <a:rPr lang="nl-NL" sz="4400" b="1">
                <a:latin typeface="Raleway"/>
                <a:ea typeface="Raleway"/>
                <a:cs typeface="Raleway"/>
                <a:sym typeface="Raleway"/>
              </a:rPr>
              <a:t>BEGELEIDING</a:t>
            </a:r>
            <a:endParaRPr/>
          </a:p>
        </p:txBody>
      </p:sp>
      <p:sp>
        <p:nvSpPr>
          <p:cNvPr id="175" name="Google Shape;175;p10"/>
          <p:cNvSpPr/>
          <p:nvPr/>
        </p:nvSpPr>
        <p:spPr>
          <a:xfrm>
            <a:off x="838200" y="1376282"/>
            <a:ext cx="7215409" cy="4193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Opwachtplaatsen (+/- om de 10km)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Navigeren met telefoon (downloads website)</a:t>
            </a:r>
            <a:endParaRPr dirty="0"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TIPS: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Voldoende drinken mee 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Powerbanks / opladers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Reparatiemateriaal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EHBO koffer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NL" sz="20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Iets leuks om teamleden aan te moedigen</a:t>
            </a:r>
            <a:endParaRPr dirty="0"/>
          </a:p>
        </p:txBody>
      </p:sp>
      <p:pic>
        <p:nvPicPr>
          <p:cNvPr id="176" name="Google Shape;17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1481" y="1746888"/>
            <a:ext cx="4653143" cy="37664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1336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1" descr="Afbeelding met Rechthoek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35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1"/>
          <p:cNvSpPr txBox="1">
            <a:spLocks noGrp="1"/>
          </p:cNvSpPr>
          <p:nvPr>
            <p:ph type="title"/>
          </p:nvPr>
        </p:nvSpPr>
        <p:spPr>
          <a:xfrm>
            <a:off x="165100" y="365125"/>
            <a:ext cx="11188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</a:pPr>
            <a:r>
              <a:rPr lang="nl-NL" b="1" dirty="0">
                <a:latin typeface="Raleway"/>
                <a:ea typeface="Raleway"/>
                <a:cs typeface="Raleway"/>
                <a:sym typeface="Raleway"/>
              </a:rPr>
              <a:t>Voorbeeld wisselschema </a:t>
            </a:r>
            <a:endParaRPr dirty="0"/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EE6F83C3-6DCB-F71B-7E41-D40E9C9D64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944214"/>
              </p:ext>
            </p:extLst>
          </p:nvPr>
        </p:nvGraphicFramePr>
        <p:xfrm>
          <a:off x="165100" y="2304028"/>
          <a:ext cx="11874507" cy="17030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1557">
                  <a:extLst>
                    <a:ext uri="{9D8B030D-6E8A-4147-A177-3AD203B41FA5}">
                      <a16:colId xmlns:a16="http://schemas.microsoft.com/office/drawing/2014/main" val="3265591849"/>
                    </a:ext>
                  </a:extLst>
                </a:gridCol>
                <a:gridCol w="3162278">
                  <a:extLst>
                    <a:ext uri="{9D8B030D-6E8A-4147-A177-3AD203B41FA5}">
                      <a16:colId xmlns:a16="http://schemas.microsoft.com/office/drawing/2014/main" val="2301037101"/>
                    </a:ext>
                  </a:extLst>
                </a:gridCol>
                <a:gridCol w="384482">
                  <a:extLst>
                    <a:ext uri="{9D8B030D-6E8A-4147-A177-3AD203B41FA5}">
                      <a16:colId xmlns:a16="http://schemas.microsoft.com/office/drawing/2014/main" val="1872583580"/>
                    </a:ext>
                  </a:extLst>
                </a:gridCol>
                <a:gridCol w="762619">
                  <a:extLst>
                    <a:ext uri="{9D8B030D-6E8A-4147-A177-3AD203B41FA5}">
                      <a16:colId xmlns:a16="http://schemas.microsoft.com/office/drawing/2014/main" val="1317383430"/>
                    </a:ext>
                  </a:extLst>
                </a:gridCol>
                <a:gridCol w="762619">
                  <a:extLst>
                    <a:ext uri="{9D8B030D-6E8A-4147-A177-3AD203B41FA5}">
                      <a16:colId xmlns:a16="http://schemas.microsoft.com/office/drawing/2014/main" val="3055345060"/>
                    </a:ext>
                  </a:extLst>
                </a:gridCol>
                <a:gridCol w="762619">
                  <a:extLst>
                    <a:ext uri="{9D8B030D-6E8A-4147-A177-3AD203B41FA5}">
                      <a16:colId xmlns:a16="http://schemas.microsoft.com/office/drawing/2014/main" val="1619191286"/>
                    </a:ext>
                  </a:extLst>
                </a:gridCol>
                <a:gridCol w="762619">
                  <a:extLst>
                    <a:ext uri="{9D8B030D-6E8A-4147-A177-3AD203B41FA5}">
                      <a16:colId xmlns:a16="http://schemas.microsoft.com/office/drawing/2014/main" val="696018057"/>
                    </a:ext>
                  </a:extLst>
                </a:gridCol>
                <a:gridCol w="762619">
                  <a:extLst>
                    <a:ext uri="{9D8B030D-6E8A-4147-A177-3AD203B41FA5}">
                      <a16:colId xmlns:a16="http://schemas.microsoft.com/office/drawing/2014/main" val="1168241855"/>
                    </a:ext>
                  </a:extLst>
                </a:gridCol>
                <a:gridCol w="762619">
                  <a:extLst>
                    <a:ext uri="{9D8B030D-6E8A-4147-A177-3AD203B41FA5}">
                      <a16:colId xmlns:a16="http://schemas.microsoft.com/office/drawing/2014/main" val="804694451"/>
                    </a:ext>
                  </a:extLst>
                </a:gridCol>
                <a:gridCol w="762619">
                  <a:extLst>
                    <a:ext uri="{9D8B030D-6E8A-4147-A177-3AD203B41FA5}">
                      <a16:colId xmlns:a16="http://schemas.microsoft.com/office/drawing/2014/main" val="299667929"/>
                    </a:ext>
                  </a:extLst>
                </a:gridCol>
                <a:gridCol w="762619">
                  <a:extLst>
                    <a:ext uri="{9D8B030D-6E8A-4147-A177-3AD203B41FA5}">
                      <a16:colId xmlns:a16="http://schemas.microsoft.com/office/drawing/2014/main" val="3477859151"/>
                    </a:ext>
                  </a:extLst>
                </a:gridCol>
                <a:gridCol w="762619">
                  <a:extLst>
                    <a:ext uri="{9D8B030D-6E8A-4147-A177-3AD203B41FA5}">
                      <a16:colId xmlns:a16="http://schemas.microsoft.com/office/drawing/2014/main" val="3776316169"/>
                    </a:ext>
                  </a:extLst>
                </a:gridCol>
                <a:gridCol w="762619">
                  <a:extLst>
                    <a:ext uri="{9D8B030D-6E8A-4147-A177-3AD203B41FA5}">
                      <a16:colId xmlns:a16="http://schemas.microsoft.com/office/drawing/2014/main" val="375263324"/>
                    </a:ext>
                  </a:extLst>
                </a:gridCol>
              </a:tblGrid>
              <a:tr h="184150">
                <a:tc gridSpan="3">
                  <a:txBody>
                    <a:bodyPr/>
                    <a:lstStyle/>
                    <a:p>
                      <a:pPr algn="l" fontAlgn="b"/>
                      <a:r>
                        <a:rPr lang="nl-NL" sz="1200" b="1" u="none" strike="noStrike" dirty="0">
                          <a:effectLst/>
                          <a:latin typeface="Raleway" pitchFamily="2" charset="0"/>
                        </a:rPr>
                        <a:t>Etappe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  <a:latin typeface="Raleway" pitchFamily="2" charset="0"/>
                        </a:rPr>
                        <a:t>Fietser 1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  <a:latin typeface="Raleway" pitchFamily="2" charset="0"/>
                        </a:rPr>
                        <a:t>Fietser 2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  <a:latin typeface="Raleway" pitchFamily="2" charset="0"/>
                        </a:rPr>
                        <a:t>Fietser 3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  <a:latin typeface="Raleway" pitchFamily="2" charset="0"/>
                        </a:rPr>
                        <a:t>Fietser 4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  <a:latin typeface="Raleway" pitchFamily="2" charset="0"/>
                        </a:rPr>
                        <a:t>Fietser 5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  <a:latin typeface="Raleway" pitchFamily="2" charset="0"/>
                        </a:rPr>
                        <a:t>Fietser 6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  <a:latin typeface="Raleway" pitchFamily="2" charset="0"/>
                        </a:rPr>
                        <a:t>Fietser 7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  <a:latin typeface="Raleway" pitchFamily="2" charset="0"/>
                        </a:rPr>
                        <a:t>Fietser 8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  <a:latin typeface="Raleway" pitchFamily="2" charset="0"/>
                        </a:rPr>
                        <a:t>Fietser 9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  <a:latin typeface="Raleway" pitchFamily="2" charset="0"/>
                        </a:rPr>
                        <a:t>Fietser 10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88872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Etappe 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Arnhem -  Wijchen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78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54896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Etappe 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Wijchen - Eindhoven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78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34674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Etappe 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Eindhoven - Dordrecht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109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4532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Etappe 4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Dordrecht - Utrecht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63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52790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Etappe 5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Utrecht - Deventer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95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285319"/>
                  </a:ext>
                </a:extLst>
              </a:tr>
              <a:tr h="18415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Etappe 6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Deventer – Arnhem (laatste opwachtplaats)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72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>
                          <a:effectLst/>
                          <a:latin typeface="Raleway" pitchFamily="2" charset="0"/>
                        </a:rPr>
                        <a:t>-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700812"/>
                  </a:ext>
                </a:extLst>
              </a:tr>
              <a:tr h="184150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Laatste opwachtplaats - Finish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>
                          <a:effectLst/>
                          <a:latin typeface="Raleway" pitchFamily="2" charset="0"/>
                        </a:rPr>
                        <a:t>1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  <a:latin typeface="Raleway" pitchFamily="2" charset="0"/>
                        </a:rPr>
                        <a:t>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427246"/>
                  </a:ext>
                </a:extLst>
              </a:tr>
              <a:tr h="184150">
                <a:tc gridSpan="3">
                  <a:txBody>
                    <a:bodyPr/>
                    <a:lstStyle/>
                    <a:p>
                      <a:pPr algn="l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  <a:latin typeface="Raleway" pitchFamily="2" charset="0"/>
                        </a:rPr>
                        <a:t>TOTAAL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72A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872A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872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  <a:latin typeface="Raleway" pitchFamily="2" charset="0"/>
                        </a:rPr>
                        <a:t>1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72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  <a:latin typeface="Raleway" pitchFamily="2" charset="0"/>
                        </a:rPr>
                        <a:t>1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72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  <a:latin typeface="Raleway" pitchFamily="2" charset="0"/>
                        </a:rPr>
                        <a:t>1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72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  <a:latin typeface="Raleway" pitchFamily="2" charset="0"/>
                        </a:rPr>
                        <a:t>1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72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  <a:latin typeface="Raleway" pitchFamily="2" charset="0"/>
                        </a:rPr>
                        <a:t>1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72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  <a:latin typeface="Raleway" pitchFamily="2" charset="0"/>
                        </a:rPr>
                        <a:t>1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72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  <a:latin typeface="Raleway" pitchFamily="2" charset="0"/>
                        </a:rPr>
                        <a:t>1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72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  <a:latin typeface="Raleway" pitchFamily="2" charset="0"/>
                        </a:rPr>
                        <a:t>1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72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chemeClr val="bg1"/>
                          </a:solidFill>
                          <a:effectLst/>
                          <a:latin typeface="Raleway" pitchFamily="2" charset="0"/>
                        </a:rPr>
                        <a:t>1</a:t>
                      </a:r>
                      <a:endParaRPr lang="nl-NL" sz="1200" b="1" i="0" u="none" strike="noStrike">
                        <a:solidFill>
                          <a:schemeClr val="bg1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72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  <a:latin typeface="Raleway" pitchFamily="2" charset="0"/>
                        </a:rPr>
                        <a:t>1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72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098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348831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79381a1-8260-49b0-94ba-9a80ea30eb2f" xsi:nil="true"/>
    <lcf76f155ced4ddcb4097134ff3c332f xmlns="97668734-fd20-4ac9-a51d-27466a0b8e1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D59F6503C45A4B8096522A845322E5" ma:contentTypeVersion="24" ma:contentTypeDescription="Een nieuw document maken." ma:contentTypeScope="" ma:versionID="9c48a8f9928de6d28db3b0dd575f7c68">
  <xsd:schema xmlns:xsd="http://www.w3.org/2001/XMLSchema" xmlns:xs="http://www.w3.org/2001/XMLSchema" xmlns:p="http://schemas.microsoft.com/office/2006/metadata/properties" xmlns:ns2="e79381a1-8260-49b0-94ba-9a80ea30eb2f" xmlns:ns3="97668734-fd20-4ac9-a51d-27466a0b8e15" targetNamespace="http://schemas.microsoft.com/office/2006/metadata/properties" ma:root="true" ma:fieldsID="010b89e5ab79e30cdcf328636fbe8dde" ns2:_="" ns3:_="">
    <xsd:import namespace="e79381a1-8260-49b0-94ba-9a80ea30eb2f"/>
    <xsd:import namespace="97668734-fd20-4ac9-a51d-27466a0b8e1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2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9381a1-8260-49b0-94ba-9a80ea30eb2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8cc9cb0-c323-47be-8052-0f2e75e8613c}" ma:internalName="TaxCatchAll" ma:showField="CatchAllData" ma:web="e79381a1-8260-49b0-94ba-9a80ea30eb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668734-fd20-4ac9-a51d-27466a0b8e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559c8eff-871b-4ac6-a419-5d32333193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93B5AE-4D05-4A59-9CDD-C8E1BB5A5617}">
  <ds:schemaRefs>
    <ds:schemaRef ds:uri="http://schemas.microsoft.com/office/2006/metadata/properties"/>
    <ds:schemaRef ds:uri="http://schemas.microsoft.com/office/infopath/2007/PartnerControls"/>
    <ds:schemaRef ds:uri="e79381a1-8260-49b0-94ba-9a80ea30eb2f"/>
    <ds:schemaRef ds:uri="97668734-fd20-4ac9-a51d-27466a0b8e15"/>
  </ds:schemaRefs>
</ds:datastoreItem>
</file>

<file path=customXml/itemProps2.xml><?xml version="1.0" encoding="utf-8"?>
<ds:datastoreItem xmlns:ds="http://schemas.openxmlformats.org/officeDocument/2006/customXml" ds:itemID="{3C2C4D05-1D9D-42D2-954C-79FF2922F1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9381a1-8260-49b0-94ba-9a80ea30eb2f"/>
    <ds:schemaRef ds:uri="97668734-fd20-4ac9-a51d-27466a0b8e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12FEB7-E49D-4CAC-A2AA-AE681B516E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7161</TotalTime>
  <Words>1349</Words>
  <Application>Microsoft Macintosh PowerPoint</Application>
  <PresentationFormat>Breedbeeld</PresentationFormat>
  <Paragraphs>395</Paragraphs>
  <Slides>25</Slides>
  <Notes>24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0" baseType="lpstr">
      <vt:lpstr>Raleway</vt:lpstr>
      <vt:lpstr>Calibri</vt:lpstr>
      <vt:lpstr>Arial</vt:lpstr>
      <vt:lpstr>Courier New</vt:lpstr>
      <vt:lpstr>Kantoorthema</vt:lpstr>
      <vt:lpstr>PowerPoint-presentatie</vt:lpstr>
      <vt:lpstr>Routes 2024</vt:lpstr>
      <vt:lpstr>Routes 2024</vt:lpstr>
      <vt:lpstr>Routes 2024</vt:lpstr>
      <vt:lpstr>Routes 2024</vt:lpstr>
      <vt:lpstr>VEILIGHEID STAAT VOOROP</vt:lpstr>
      <vt:lpstr>Onderweg Wat kun je verwachten?</vt:lpstr>
      <vt:lpstr>BEGELEIDING</vt:lpstr>
      <vt:lpstr>Voorbeeld wisselschema </vt:lpstr>
      <vt:lpstr>Voorbeeld Routeschema</vt:lpstr>
      <vt:lpstr>Parkeren</vt:lpstr>
      <vt:lpstr>Start / Finish</vt:lpstr>
      <vt:lpstr>Start / Finish</vt:lpstr>
      <vt:lpstr>Faciliteiten checkpoints</vt:lpstr>
      <vt:lpstr>Checkpoints</vt:lpstr>
      <vt:lpstr>Checkpoints</vt:lpstr>
      <vt:lpstr>Belangrijke data</vt:lpstr>
      <vt:lpstr>HomeSport Events gids</vt:lpstr>
      <vt:lpstr>FONDSENWERVING</vt:lpstr>
      <vt:lpstr>FONDSENWERVING QUICK LEARNINGS</vt:lpstr>
      <vt:lpstr>PowerPoint-presentatie</vt:lpstr>
      <vt:lpstr>[t]Huiswijn</vt:lpstr>
      <vt:lpstr>FONDSENWERVING B E S T  P R A C T I C E S</vt:lpstr>
      <vt:lpstr>FONDSENWERVING B E S T  P R A C T I C E S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Lieke Kleverwal</dc:creator>
  <cp:lastModifiedBy>Lieke Kleverwal</cp:lastModifiedBy>
  <cp:revision>26</cp:revision>
  <dcterms:created xsi:type="dcterms:W3CDTF">2023-04-12T05:44:40Z</dcterms:created>
  <dcterms:modified xsi:type="dcterms:W3CDTF">2024-04-15T07:16:07Z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0x010100A1D59F6503C45A4B8096522A845322E5</vt:lpwstr>
  </property>
  <property fmtid="{D5CDD505-2E9C-101B-9397-08002B2CF9AE}" pid="3" name="MediaServiceImageTags">
    <vt:lpwstr/>
  </property>
</Properties>
</file>